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258" r:id="rId2"/>
    <p:sldId id="260" r:id="rId3"/>
    <p:sldId id="344" r:id="rId4"/>
    <p:sldId id="379" r:id="rId5"/>
    <p:sldId id="419" r:id="rId6"/>
    <p:sldId id="420" r:id="rId7"/>
    <p:sldId id="470" r:id="rId8"/>
    <p:sldId id="421" r:id="rId9"/>
    <p:sldId id="380" r:id="rId10"/>
    <p:sldId id="414" r:id="rId11"/>
    <p:sldId id="415" r:id="rId12"/>
    <p:sldId id="430" r:id="rId13"/>
    <p:sldId id="431" r:id="rId14"/>
    <p:sldId id="411" r:id="rId15"/>
    <p:sldId id="382" r:id="rId16"/>
    <p:sldId id="452" r:id="rId17"/>
    <p:sldId id="445" r:id="rId18"/>
    <p:sldId id="453" r:id="rId19"/>
    <p:sldId id="454" r:id="rId20"/>
    <p:sldId id="455" r:id="rId21"/>
    <p:sldId id="456" r:id="rId22"/>
    <p:sldId id="457" r:id="rId23"/>
    <p:sldId id="458" r:id="rId24"/>
    <p:sldId id="459" r:id="rId25"/>
    <p:sldId id="447" r:id="rId26"/>
    <p:sldId id="464" r:id="rId27"/>
    <p:sldId id="465" r:id="rId28"/>
    <p:sldId id="466" r:id="rId29"/>
    <p:sldId id="461" r:id="rId30"/>
    <p:sldId id="462" r:id="rId31"/>
    <p:sldId id="448" r:id="rId32"/>
    <p:sldId id="449" r:id="rId33"/>
    <p:sldId id="467" r:id="rId34"/>
    <p:sldId id="468" r:id="rId35"/>
    <p:sldId id="383" r:id="rId36"/>
    <p:sldId id="469" r:id="rId37"/>
    <p:sldId id="384" r:id="rId38"/>
    <p:sldId id="385" r:id="rId39"/>
    <p:sldId id="386" r:id="rId40"/>
    <p:sldId id="422" r:id="rId41"/>
    <p:sldId id="426" r:id="rId42"/>
    <p:sldId id="429" r:id="rId43"/>
    <p:sldId id="423" r:id="rId44"/>
    <p:sldId id="389" r:id="rId45"/>
    <p:sldId id="390" r:id="rId46"/>
    <p:sldId id="391" r:id="rId47"/>
    <p:sldId id="443" r:id="rId48"/>
    <p:sldId id="450" r:id="rId49"/>
    <p:sldId id="471" r:id="rId50"/>
    <p:sldId id="472" r:id="rId51"/>
    <p:sldId id="473" r:id="rId52"/>
    <p:sldId id="474" r:id="rId53"/>
    <p:sldId id="451" r:id="rId54"/>
    <p:sldId id="476" r:id="rId55"/>
    <p:sldId id="477" r:id="rId56"/>
    <p:sldId id="437" r:id="rId57"/>
    <p:sldId id="433" r:id="rId58"/>
    <p:sldId id="434" r:id="rId59"/>
    <p:sldId id="435" r:id="rId60"/>
    <p:sldId id="441" r:id="rId61"/>
    <p:sldId id="442" r:id="rId62"/>
    <p:sldId id="393" r:id="rId63"/>
    <p:sldId id="394" r:id="rId64"/>
    <p:sldId id="438" r:id="rId65"/>
    <p:sldId id="418" r:id="rId66"/>
    <p:sldId id="424" r:id="rId67"/>
    <p:sldId id="396" r:id="rId68"/>
    <p:sldId id="410" r:id="rId69"/>
    <p:sldId id="413" r:id="rId70"/>
    <p:sldId id="432" r:id="rId71"/>
    <p:sldId id="399" r:id="rId72"/>
    <p:sldId id="400" r:id="rId73"/>
    <p:sldId id="479" r:id="rId74"/>
    <p:sldId id="404" r:id="rId75"/>
    <p:sldId id="405" r:id="rId76"/>
    <p:sldId id="409" r:id="rId77"/>
    <p:sldId id="401" r:id="rId78"/>
    <p:sldId id="272" r:id="rId79"/>
    <p:sldId id="402" r:id="rId80"/>
    <p:sldId id="439" r:id="rId81"/>
    <p:sldId id="440" r:id="rId82"/>
    <p:sldId id="290" r:id="rId83"/>
  </p:sldIdLst>
  <p:sldSz cx="12188825" cy="6858000"/>
  <p:notesSz cx="6985000" cy="9283700"/>
  <p:custDataLst>
    <p:tags r:id="rId87"/>
  </p:custDataLst>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4C4C"/>
    <a:srgbClr val="B1B2B1"/>
    <a:srgbClr val="5F5F5F"/>
    <a:srgbClr val="BBCAD0"/>
    <a:srgbClr val="CCCCCC"/>
    <a:srgbClr val="41555E"/>
    <a:srgbClr val="46575E"/>
    <a:srgbClr val="5382A1"/>
    <a:srgbClr val="8DA6B1"/>
    <a:srgbClr val="61808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8000" autoAdjust="0"/>
    <p:restoredTop sz="76914" autoAdjust="0"/>
  </p:normalViewPr>
  <p:slideViewPr>
    <p:cSldViewPr snapToGrid="0">
      <p:cViewPr>
        <p:scale>
          <a:sx n="76" d="100"/>
          <a:sy n="76" d="100"/>
        </p:scale>
        <p:origin x="-80" y="-768"/>
      </p:cViewPr>
      <p:guideLst>
        <p:guide orient="horz" pos="2160"/>
        <p:guide pos="3839"/>
      </p:guideLst>
    </p:cSldViewPr>
  </p:slideViewPr>
  <p:outlineViewPr>
    <p:cViewPr>
      <p:scale>
        <a:sx n="33" d="100"/>
        <a:sy n="33" d="100"/>
      </p:scale>
      <p:origin x="0" y="14288"/>
    </p:cViewPr>
  </p:outlineViewPr>
  <p:notesTextViewPr>
    <p:cViewPr>
      <p:scale>
        <a:sx n="100" d="100"/>
        <a:sy n="100" d="100"/>
      </p:scale>
      <p:origin x="0" y="0"/>
    </p:cViewPr>
  </p:notesTextViewPr>
  <p:sorterViewPr>
    <p:cViewPr>
      <p:scale>
        <a:sx n="89" d="100"/>
        <a:sy n="89" d="100"/>
      </p:scale>
      <p:origin x="0" y="1519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interSettings" Target="printerSettings/printerSettings1.bin"/><Relationship Id="rId87" Type="http://schemas.openxmlformats.org/officeDocument/2006/relationships/tags" Target="tags/tag1.xml"/><Relationship Id="rId88" Type="http://schemas.openxmlformats.org/officeDocument/2006/relationships/presProps" Target="presProps.xml"/><Relationship Id="rId8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2951" tIns="46476" rIns="92951" bIns="46476" rtlCol="0"/>
          <a:lstStyle>
            <a:lvl1pPr algn="l" fontAlgn="auto">
              <a:spcBef>
                <a:spcPts val="0"/>
              </a:spcBef>
              <a:spcAft>
                <a:spcPts val="0"/>
              </a:spcAft>
              <a:defRPr sz="1200">
                <a:latin typeface="+mn-lt"/>
                <a:ea typeface="+mn-ea"/>
                <a:cs typeface="+mn-cs"/>
              </a:defRPr>
            </a:lvl1pPr>
          </a:lstStyle>
          <a:p>
            <a:pPr>
              <a:defRPr/>
            </a:pPr>
            <a:endParaRPr/>
          </a:p>
        </p:txBody>
      </p:sp>
      <p:sp>
        <p:nvSpPr>
          <p:cNvPr id="3" name="Date Placeholder 2"/>
          <p:cNvSpPr>
            <a:spLocks noGrp="1"/>
          </p:cNvSpPr>
          <p:nvPr>
            <p:ph type="dt" sz="quarter" idx="1"/>
          </p:nvPr>
        </p:nvSpPr>
        <p:spPr>
          <a:xfrm>
            <a:off x="3956050" y="0"/>
            <a:ext cx="3027363" cy="463550"/>
          </a:xfrm>
          <a:prstGeom prst="rect">
            <a:avLst/>
          </a:prstGeom>
        </p:spPr>
        <p:txBody>
          <a:bodyPr vert="horz" lIns="92951" tIns="46476" rIns="92951" bIns="46476" rtlCol="0"/>
          <a:lstStyle>
            <a:lvl1pPr algn="r" fontAlgn="auto">
              <a:spcBef>
                <a:spcPts val="0"/>
              </a:spcBef>
              <a:spcAft>
                <a:spcPts val="0"/>
              </a:spcAft>
              <a:defRPr sz="1200">
                <a:latin typeface="+mn-lt"/>
                <a:ea typeface="+mn-ea"/>
                <a:cs typeface="+mn-cs"/>
              </a:defRPr>
            </a:lvl1pPr>
          </a:lstStyle>
          <a:p>
            <a:pPr>
              <a:defRPr/>
            </a:pPr>
            <a:fld id="{0D46F075-FC48-D043-8FD5-9A4CB8DC0446}" type="datetimeFigureOut">
              <a:rPr lang="en-US"/>
              <a:pPr>
                <a:defRPr/>
              </a:pPr>
              <a:t>3/11/15</a:t>
            </a:fld>
            <a:endParaRPr/>
          </a:p>
        </p:txBody>
      </p:sp>
      <p:sp>
        <p:nvSpPr>
          <p:cNvPr id="4" name="Footer Placeholder 3"/>
          <p:cNvSpPr>
            <a:spLocks noGrp="1"/>
          </p:cNvSpPr>
          <p:nvPr>
            <p:ph type="ftr" sz="quarter" idx="2"/>
          </p:nvPr>
        </p:nvSpPr>
        <p:spPr>
          <a:xfrm>
            <a:off x="0" y="8818563"/>
            <a:ext cx="3027363" cy="463550"/>
          </a:xfrm>
          <a:prstGeom prst="rect">
            <a:avLst/>
          </a:prstGeom>
        </p:spPr>
        <p:txBody>
          <a:bodyPr vert="horz" lIns="92951" tIns="46476" rIns="92951" bIns="46476" rtlCol="0" anchor="b"/>
          <a:lstStyle>
            <a:lvl1pPr algn="l" fontAlgn="auto">
              <a:spcBef>
                <a:spcPts val="0"/>
              </a:spcBef>
              <a:spcAft>
                <a:spcPts val="0"/>
              </a:spcAft>
              <a:defRPr sz="1200">
                <a:latin typeface="+mn-lt"/>
                <a:ea typeface="+mn-ea"/>
                <a:cs typeface="+mn-cs"/>
              </a:defRPr>
            </a:lvl1pPr>
          </a:lstStyle>
          <a:p>
            <a:pPr>
              <a:defRPr/>
            </a:pPr>
            <a:endParaRPr/>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2951" tIns="46476" rIns="92951" bIns="46476" rtlCol="0" anchor="b"/>
          <a:lstStyle>
            <a:lvl1pPr algn="r" fontAlgn="auto">
              <a:spcBef>
                <a:spcPts val="0"/>
              </a:spcBef>
              <a:spcAft>
                <a:spcPts val="0"/>
              </a:spcAft>
              <a:defRPr sz="1200">
                <a:latin typeface="+mn-lt"/>
                <a:ea typeface="+mn-ea"/>
                <a:cs typeface="+mn-cs"/>
              </a:defRPr>
            </a:lvl1pPr>
          </a:lstStyle>
          <a:p>
            <a:pPr>
              <a:defRPr/>
            </a:pPr>
            <a:fld id="{93003334-8490-3F44-844B-CFF8657D9D05}" type="slidenum">
              <a:rPr/>
              <a:pPr>
                <a:defRPr/>
              </a:pPr>
              <a:t>‹#›</a:t>
            </a:fld>
            <a:endParaRPr/>
          </a:p>
        </p:txBody>
      </p:sp>
    </p:spTree>
    <p:extLst>
      <p:ext uri="{BB962C8B-B14F-4D97-AF65-F5344CB8AC3E}">
        <p14:creationId xmlns:p14="http://schemas.microsoft.com/office/powerpoint/2010/main" val="27073836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96875" y="387350"/>
            <a:ext cx="4640263" cy="2611438"/>
          </a:xfrm>
          <a:prstGeom prst="rect">
            <a:avLst/>
          </a:prstGeom>
          <a:noFill/>
          <a:ln w="12700">
            <a:solidFill>
              <a:prstClr val="black"/>
            </a:solidFill>
          </a:ln>
        </p:spPr>
        <p:txBody>
          <a:bodyPr vert="horz" lIns="92951" tIns="46476" rIns="92951" bIns="46476" rtlCol="0" anchor="ctr"/>
          <a:lstStyle/>
          <a:p>
            <a:pPr lvl="0"/>
            <a:endParaRPr noProof="0"/>
          </a:p>
        </p:txBody>
      </p:sp>
      <p:sp>
        <p:nvSpPr>
          <p:cNvPr id="5" name="Notes Placeholder 4"/>
          <p:cNvSpPr>
            <a:spLocks noGrp="1"/>
          </p:cNvSpPr>
          <p:nvPr>
            <p:ph type="body" sz="quarter" idx="3"/>
          </p:nvPr>
        </p:nvSpPr>
        <p:spPr>
          <a:xfrm>
            <a:off x="387350" y="3171825"/>
            <a:ext cx="6210300" cy="5414963"/>
          </a:xfrm>
          <a:prstGeom prst="rect">
            <a:avLst/>
          </a:prstGeom>
        </p:spPr>
        <p:txBody>
          <a:bodyPr vert="horz" lIns="0" tIns="0" rIns="0" bIns="92951" rtlCol="0">
            <a:normAutofit/>
          </a:bodyPr>
          <a:lstStyle/>
          <a:p>
            <a:pPr lvl="0"/>
            <a:r>
              <a:rPr noProof="0"/>
              <a:t>Click to edit Master text styles</a:t>
            </a:r>
          </a:p>
          <a:p>
            <a:pPr lvl="1"/>
            <a:r>
              <a:rPr noProof="0"/>
              <a:t>Second level</a:t>
            </a:r>
          </a:p>
          <a:p>
            <a:pPr lvl="2"/>
            <a:r>
              <a:rPr noProof="0"/>
              <a:t>Third level</a:t>
            </a:r>
          </a:p>
          <a:p>
            <a:pPr lvl="3"/>
            <a:r>
              <a:rPr noProof="0"/>
              <a:t>Fourth level</a:t>
            </a:r>
          </a:p>
          <a:p>
            <a:pPr lvl="4"/>
            <a:r>
              <a:rPr noProof="0"/>
              <a:t>Fifth level</a:t>
            </a:r>
          </a:p>
        </p:txBody>
      </p:sp>
      <p:sp>
        <p:nvSpPr>
          <p:cNvPr id="6" name="Footer Placeholder 5"/>
          <p:cNvSpPr>
            <a:spLocks noGrp="1"/>
          </p:cNvSpPr>
          <p:nvPr>
            <p:ph type="ftr" sz="quarter" idx="4"/>
          </p:nvPr>
        </p:nvSpPr>
        <p:spPr>
          <a:xfrm>
            <a:off x="387350" y="8742363"/>
            <a:ext cx="4735513" cy="230187"/>
          </a:xfrm>
          <a:prstGeom prst="rect">
            <a:avLst/>
          </a:prstGeom>
        </p:spPr>
        <p:txBody>
          <a:bodyPr vert="horz" lIns="92951" tIns="46476" rIns="92951" bIns="46476" rtlCol="0" anchor="b"/>
          <a:lstStyle>
            <a:lvl1pPr algn="l" fontAlgn="auto">
              <a:spcBef>
                <a:spcPts val="0"/>
              </a:spcBef>
              <a:spcAft>
                <a:spcPts val="0"/>
              </a:spcAft>
              <a:defRPr sz="1200">
                <a:latin typeface="+mn-lt"/>
                <a:ea typeface="+mn-ea"/>
                <a:cs typeface="+mn-cs"/>
              </a:defRPr>
            </a:lvl1pPr>
          </a:lstStyle>
          <a:p>
            <a:pPr>
              <a:defRPr/>
            </a:pPr>
            <a:endParaRPr/>
          </a:p>
        </p:txBody>
      </p:sp>
      <p:sp>
        <p:nvSpPr>
          <p:cNvPr id="7" name="Slide Number Placeholder 6"/>
          <p:cNvSpPr>
            <a:spLocks noGrp="1"/>
          </p:cNvSpPr>
          <p:nvPr>
            <p:ph type="sldNum" sz="quarter" idx="5"/>
          </p:nvPr>
        </p:nvSpPr>
        <p:spPr>
          <a:xfrm>
            <a:off x="5821363" y="8742363"/>
            <a:ext cx="776287" cy="230187"/>
          </a:xfrm>
          <a:prstGeom prst="rect">
            <a:avLst/>
          </a:prstGeom>
        </p:spPr>
        <p:txBody>
          <a:bodyPr vert="horz" lIns="92951" tIns="46476" rIns="92951" bIns="46476" rtlCol="0" anchor="b"/>
          <a:lstStyle>
            <a:lvl1pPr algn="r" fontAlgn="auto">
              <a:spcBef>
                <a:spcPts val="0"/>
              </a:spcBef>
              <a:spcAft>
                <a:spcPts val="0"/>
              </a:spcAft>
              <a:defRPr sz="1200">
                <a:latin typeface="+mn-lt"/>
                <a:ea typeface="+mn-ea"/>
                <a:cs typeface="+mn-cs"/>
              </a:defRPr>
            </a:lvl1pPr>
          </a:lstStyle>
          <a:p>
            <a:pPr>
              <a:defRPr/>
            </a:pPr>
            <a:fld id="{D0C5EA44-A3A3-4F46-9816-1C8633601DEE}" type="slidenum">
              <a:rPr/>
              <a:pPr>
                <a:defRPr/>
              </a:pPr>
              <a:t>‹#›</a:t>
            </a:fld>
            <a:endParaRPr/>
          </a:p>
        </p:txBody>
      </p:sp>
    </p:spTree>
    <p:extLst>
      <p:ext uri="{BB962C8B-B14F-4D97-AF65-F5344CB8AC3E}">
        <p14:creationId xmlns:p14="http://schemas.microsoft.com/office/powerpoint/2010/main" val="2626756110"/>
      </p:ext>
    </p:extLst>
  </p:cSld>
  <p:clrMap bg1="lt1" tx1="dk1" bg2="lt2" tx2="dk2" accent1="accent1" accent2="accent2" accent3="accent3" accent4="accent4" accent5="accent5" accent6="accent6" hlink="hlink" folHlink="folHlink"/>
  <p:hf hdr="0" ftr="0" dt="0"/>
  <p:notesStyle>
    <a:lvl1pPr algn="l" rtl="0" fontAlgn="base">
      <a:spcBef>
        <a:spcPts val="600"/>
      </a:spcBef>
      <a:spcAft>
        <a:spcPct val="0"/>
      </a:spcAft>
      <a:defRPr sz="1100" kern="1200">
        <a:solidFill>
          <a:schemeClr val="tx1"/>
        </a:solidFill>
        <a:latin typeface="+mn-lt"/>
        <a:ea typeface="ＭＳ Ｐゴシック" charset="0"/>
        <a:cs typeface="ＭＳ Ｐゴシック" charset="0"/>
      </a:defRPr>
    </a:lvl1pPr>
    <a:lvl2pPr marL="228600" indent="-114300" algn="l" rtl="0" fontAlgn="base">
      <a:spcBef>
        <a:spcPts val="600"/>
      </a:spcBef>
      <a:spcAft>
        <a:spcPct val="0"/>
      </a:spcAft>
      <a:buFont typeface="Arial" charset="0"/>
      <a:buChar char="•"/>
      <a:defRPr sz="1000" kern="1200">
        <a:solidFill>
          <a:schemeClr val="tx1"/>
        </a:solidFill>
        <a:latin typeface="+mn-lt"/>
        <a:ea typeface="ＭＳ Ｐゴシック" charset="0"/>
        <a:cs typeface="+mn-cs"/>
      </a:defRPr>
    </a:lvl2pPr>
    <a:lvl3pPr marL="400050" indent="-114300" algn="l" rtl="0" fontAlgn="base">
      <a:spcBef>
        <a:spcPts val="600"/>
      </a:spcBef>
      <a:spcAft>
        <a:spcPct val="0"/>
      </a:spcAft>
      <a:buFont typeface="Arial" charset="0"/>
      <a:buChar char="–"/>
      <a:defRPr sz="900" kern="1200">
        <a:solidFill>
          <a:schemeClr val="tx1"/>
        </a:solidFill>
        <a:latin typeface="+mn-lt"/>
        <a:ea typeface="ＭＳ Ｐゴシック" charset="0"/>
        <a:cs typeface="+mn-cs"/>
      </a:defRPr>
    </a:lvl3pPr>
    <a:lvl4pPr marL="571500" indent="-114300" algn="l" rtl="0" fontAlgn="base">
      <a:spcBef>
        <a:spcPts val="600"/>
      </a:spcBef>
      <a:spcAft>
        <a:spcPct val="0"/>
      </a:spcAft>
      <a:buFont typeface="Arial" charset="0"/>
      <a:buChar char="•"/>
      <a:defRPr sz="900" kern="1200">
        <a:solidFill>
          <a:schemeClr val="tx1"/>
        </a:solidFill>
        <a:latin typeface="+mn-lt"/>
        <a:ea typeface="ＭＳ Ｐゴシック" charset="0"/>
        <a:cs typeface="+mn-cs"/>
      </a:defRPr>
    </a:lvl4pPr>
    <a:lvl5pPr marL="742950" indent="-114300" algn="l" rtl="0" fontAlgn="base">
      <a:spcBef>
        <a:spcPts val="600"/>
      </a:spcBef>
      <a:spcAft>
        <a:spcPct val="0"/>
      </a:spcAft>
      <a:buFont typeface="Arial" charset="0"/>
      <a:buChar char="–"/>
      <a:defRPr sz="8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20000"/>
          </a:bodyPr>
          <a:lstStyle/>
          <a:p>
            <a:pPr fontAlgn="auto">
              <a:spcAft>
                <a:spcPts val="0"/>
              </a:spcAft>
              <a:defRPr/>
            </a:pPr>
            <a:endParaRPr lang="en-US" dirty="0" smtClean="0">
              <a:ea typeface="+mn-ea"/>
              <a:cs typeface="+mn-cs"/>
            </a:endParaRP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B25C3983-1441-4042-BB5C-5176EC87DC71}" type="slidenum">
              <a:rPr lang="en-US"/>
              <a:pPr fontAlgn="base">
                <a:spcBef>
                  <a:spcPct val="0"/>
                </a:spcBef>
                <a:spcAft>
                  <a:spcPct val="0"/>
                </a:spcAft>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technique works around the HOL blocking problem by concatenating many logical resources into a single physical resource.</a:t>
            </a:r>
          </a:p>
          <a:p>
            <a:r>
              <a:rPr lang="en-US" baseline="0" dirty="0" smtClean="0"/>
              <a:t>Leverages the benefits of the TCP congestion algorithm, that the efficiency of the socket improves with larger files over time.</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11</a:t>
            </a:fld>
            <a:endParaRPr lang="en-US"/>
          </a:p>
        </p:txBody>
      </p:sp>
    </p:spTree>
    <p:extLst>
      <p:ext uri="{BB962C8B-B14F-4D97-AF65-F5344CB8AC3E}">
        <p14:creationId xmlns:p14="http://schemas.microsoft.com/office/powerpoint/2010/main" val="4012233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concept also works with </a:t>
            </a:r>
            <a:r>
              <a:rPr lang="en-US" dirty="0" err="1" smtClean="0"/>
              <a:t>css</a:t>
            </a:r>
            <a:r>
              <a:rPr lang="en-US" baseline="0" dirty="0" smtClean="0"/>
              <a:t> and </a:t>
            </a:r>
            <a:r>
              <a:rPr lang="en-US" baseline="0" dirty="0" err="1" smtClean="0"/>
              <a:t>js</a:t>
            </a:r>
            <a:r>
              <a:rPr lang="en-US" baseline="0" dirty="0" smtClean="0"/>
              <a:t>.  And don't forget compression.  That really helps as well.</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12</a:t>
            </a:fld>
            <a:endParaRPr lang="en-US"/>
          </a:p>
        </p:txBody>
      </p:sp>
    </p:spTree>
    <p:extLst>
      <p:ext uri="{BB962C8B-B14F-4D97-AF65-F5344CB8AC3E}">
        <p14:creationId xmlns:p14="http://schemas.microsoft.com/office/powerpoint/2010/main" val="522118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play a stupid DNS trick to get more</a:t>
            </a:r>
            <a:r>
              <a:rPr lang="en-US" baseline="0" dirty="0" smtClean="0"/>
              <a:t> parallel access.</a:t>
            </a:r>
          </a:p>
          <a:p>
            <a:endParaRPr lang="en-US" baseline="0" dirty="0" smtClean="0"/>
          </a:p>
          <a:p>
            <a:r>
              <a:rPr lang="en-US" baseline="0" dirty="0" smtClean="0"/>
              <a:t>Lets you work around the browser imposed limitation on how many parallel connections to a single host</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13</a:t>
            </a:fld>
            <a:endParaRPr lang="en-US"/>
          </a:p>
        </p:txBody>
      </p:sp>
    </p:spTree>
    <p:extLst>
      <p:ext uri="{BB962C8B-B14F-4D97-AF65-F5344CB8AC3E}">
        <p14:creationId xmlns:p14="http://schemas.microsoft.com/office/powerpoint/2010/main" val="184810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Goes back to the way it was before</a:t>
            </a:r>
            <a:r>
              <a:rPr lang="en-US" baseline="0" dirty="0" smtClean="0"/>
              <a:t> Mosaic came along.</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14</a:t>
            </a:fld>
            <a:endParaRPr lang="en-US"/>
          </a:p>
        </p:txBody>
      </p:sp>
    </p:spTree>
    <p:extLst>
      <p:ext uri="{BB962C8B-B14F-4D97-AF65-F5344CB8AC3E}">
        <p14:creationId xmlns:p14="http://schemas.microsoft.com/office/powerpoint/2010/main" val="301921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Those</a:t>
            </a:r>
            <a:r>
              <a:rPr lang="en-US" baseline="0" dirty="0" smtClean="0">
                <a:latin typeface="Calibri" charset="0"/>
              </a:rPr>
              <a:t> are the big problems that are out there in the world.</a:t>
            </a:r>
            <a:endParaRPr lang="en-US" dirty="0">
              <a:latin typeface="Calibri"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3B3A042A-B538-804D-9C4B-2C2975BDA738}" type="slidenum">
              <a:rPr lang="en-US"/>
              <a:pPr fontAlgn="base">
                <a:spcBef>
                  <a:spcPct val="0"/>
                </a:spcBef>
                <a:spcAft>
                  <a:spcPct val="0"/>
                </a:spcAft>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important because HTTP/2 is essentially a new transport layer underneath the existing HTTP/1.1 semantics + a header compression specification.</a:t>
            </a:r>
          </a:p>
          <a:p>
            <a:pPr lvl="1"/>
            <a:r>
              <a:rPr lang="en-US" dirty="0" smtClean="0"/>
              <a:t>Same request/response model</a:t>
            </a:r>
          </a:p>
          <a:p>
            <a:pPr lvl="1"/>
            <a:r>
              <a:rPr lang="en-US" dirty="0" smtClean="0"/>
              <a:t>No new HTTP methods (except for PRI but that's just for the protocol)</a:t>
            </a:r>
          </a:p>
          <a:p>
            <a:pPr lvl="1"/>
            <a:r>
              <a:rPr lang="en-US" dirty="0" smtClean="0"/>
              <a:t>No new headers (but new names/concepts for old headers)</a:t>
            </a:r>
          </a:p>
          <a:p>
            <a:pPr lvl="1"/>
            <a:r>
              <a:rPr lang="en-US" dirty="0" smtClean="0"/>
              <a:t>No new usage pattern from application level</a:t>
            </a:r>
          </a:p>
          <a:p>
            <a:pPr lvl="1"/>
            <a:r>
              <a:rPr lang="en-US" dirty="0" smtClean="0"/>
              <a:t>Same usage of URL spec and TCP ports</a:t>
            </a:r>
          </a:p>
          <a:p>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16</a:t>
            </a:fld>
            <a:endParaRPr lang="en-US"/>
          </a:p>
        </p:txBody>
      </p:sp>
    </p:spTree>
    <p:extLst>
      <p:ext uri="{BB962C8B-B14F-4D97-AF65-F5344CB8AC3E}">
        <p14:creationId xmlns:p14="http://schemas.microsoft.com/office/powerpoint/2010/main" val="352503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Care has been taken to avoid the "not invented here" syndrome, and to re-use concepts already proven successful.</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17</a:t>
            </a:fld>
            <a:endParaRPr lang="en-US"/>
          </a:p>
        </p:txBody>
      </p:sp>
    </p:spTree>
    <p:extLst>
      <p:ext uri="{BB962C8B-B14F-4D97-AF65-F5344CB8AC3E}">
        <p14:creationId xmlns:p14="http://schemas.microsoft.com/office/powerpoint/2010/main" val="2273078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work around HOL blocking in HTTP/1.1?</a:t>
            </a:r>
          </a:p>
          <a:p>
            <a:endParaRPr lang="en-US" dirty="0" smtClean="0"/>
          </a:p>
          <a:p>
            <a:r>
              <a:rPr lang="en-US" dirty="0" smtClean="0"/>
              <a:t>Sort of, just</a:t>
            </a:r>
            <a:r>
              <a:rPr lang="en-US" baseline="0" dirty="0" smtClean="0"/>
              <a:t> open up more sockets to the same server!  Most browsers support 6 – 8 simultaneous sockets.</a:t>
            </a:r>
          </a:p>
          <a:p>
            <a:r>
              <a:rPr lang="en-US" baseline="0" dirty="0" smtClean="0"/>
              <a:t>We know that each socket is expensive.  Particularly on servers!</a:t>
            </a:r>
          </a:p>
          <a:p>
            <a:endParaRPr lang="en-US" baseline="0" dirty="0" smtClean="0"/>
          </a:p>
          <a:p>
            <a:r>
              <a:rPr lang="en-US" baseline="0" dirty="0" smtClean="0"/>
              <a:t>Well, if the protocol itself has these performance problems, what can we do at the application level to work around them?</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29</a:t>
            </a:fld>
            <a:endParaRPr lang="en-US"/>
          </a:p>
        </p:txBody>
      </p:sp>
    </p:spTree>
    <p:extLst>
      <p:ext uri="{BB962C8B-B14F-4D97-AF65-F5344CB8AC3E}">
        <p14:creationId xmlns:p14="http://schemas.microsoft.com/office/powerpoint/2010/main" val="3299990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work around HOL blocking in HTTP/1.1?</a:t>
            </a:r>
          </a:p>
          <a:p>
            <a:endParaRPr lang="en-US" dirty="0" smtClean="0"/>
          </a:p>
          <a:p>
            <a:r>
              <a:rPr lang="en-US" dirty="0" smtClean="0"/>
              <a:t>Sort of, just</a:t>
            </a:r>
            <a:r>
              <a:rPr lang="en-US" baseline="0" dirty="0" smtClean="0"/>
              <a:t> open up more sockets to the same server!  Most browsers support 6 – 8 simultaneous sockets.</a:t>
            </a:r>
          </a:p>
          <a:p>
            <a:r>
              <a:rPr lang="en-US" baseline="0" dirty="0" smtClean="0"/>
              <a:t>We know that each socket is expensive.  Particularly on servers!</a:t>
            </a:r>
          </a:p>
          <a:p>
            <a:endParaRPr lang="en-US" baseline="0" dirty="0" smtClean="0"/>
          </a:p>
          <a:p>
            <a:r>
              <a:rPr lang="en-US" baseline="0" dirty="0" smtClean="0"/>
              <a:t>Well, if the protocol itself has these performance problems, what can we do at the application level to work around them?</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30</a:t>
            </a:fld>
            <a:endParaRPr lang="en-US"/>
          </a:p>
        </p:txBody>
      </p:sp>
    </p:spTree>
    <p:extLst>
      <p:ext uri="{BB962C8B-B14F-4D97-AF65-F5344CB8AC3E}">
        <p14:creationId xmlns:p14="http://schemas.microsoft.com/office/powerpoint/2010/main" val="3299990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Plug ACM</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35</a:t>
            </a:fld>
            <a:endParaRPr lang="en-US"/>
          </a:p>
        </p:txBody>
      </p:sp>
    </p:spTree>
    <p:extLst>
      <p:ext uri="{BB962C8B-B14F-4D97-AF65-F5344CB8AC3E}">
        <p14:creationId xmlns:p14="http://schemas.microsoft.com/office/powerpoint/2010/main" val="203764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46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Calibri" charset="0"/>
              </a:rPr>
              <a:t>out </a:t>
            </a:r>
            <a:r>
              <a:rPr lang="en-US" dirty="0">
                <a:latin typeface="Calibri" charset="0"/>
              </a:rPr>
              <a:t>additional information/disclaimers required </a:t>
            </a:r>
            <a:r>
              <a:rPr lang="en-US" dirty="0" smtClean="0">
                <a:latin typeface="Calibri" charset="0"/>
              </a:rPr>
              <a:t>depending </a:t>
            </a:r>
            <a:r>
              <a:rPr lang="en-US" dirty="0">
                <a:latin typeface="Calibri" charset="0"/>
              </a:rPr>
              <a:t>on your audience.</a:t>
            </a:r>
          </a:p>
        </p:txBody>
      </p:sp>
      <p:sp>
        <p:nvSpPr>
          <p:cNvPr id="1146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C1BEAD22-FC4B-6140-B299-BCF7588619F7}" type="slidenum">
              <a:rPr lang="en-US"/>
              <a:pPr fontAlgn="base">
                <a:spcBef>
                  <a:spcPct val="0"/>
                </a:spcBef>
                <a:spcAft>
                  <a:spcPct val="0"/>
                </a:spcAft>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Plug ACM</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36</a:t>
            </a:fld>
            <a:endParaRPr lang="en-US"/>
          </a:p>
        </p:txBody>
      </p:sp>
    </p:spTree>
    <p:extLst>
      <p:ext uri="{BB962C8B-B14F-4D97-AF65-F5344CB8AC3E}">
        <p14:creationId xmlns:p14="http://schemas.microsoft.com/office/powerpoint/2010/main" val="203764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Fully bi-directional at the protocol level,</a:t>
            </a:r>
            <a:r>
              <a:rPr lang="en-US" baseline="0" dirty="0" smtClean="0"/>
              <a:t> no HOL blocking.</a:t>
            </a:r>
          </a:p>
          <a:p>
            <a:endParaRPr lang="en-US" baseline="0" dirty="0" smtClean="0"/>
          </a:p>
          <a:p>
            <a:r>
              <a:rPr lang="en-US" baseline="0" dirty="0" smtClean="0"/>
              <a:t>Message, not just request and response, there are also control messages.</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37</a:t>
            </a:fld>
            <a:endParaRPr lang="en-US"/>
          </a:p>
        </p:txBody>
      </p:sp>
    </p:spTree>
    <p:extLst>
      <p:ext uri="{BB962C8B-B14F-4D97-AF65-F5344CB8AC3E}">
        <p14:creationId xmlns:p14="http://schemas.microsoft.com/office/powerpoint/2010/main" val="1646734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httpbis</a:t>
            </a:r>
            <a:r>
              <a:rPr lang="en-US" baseline="0" dirty="0" smtClean="0"/>
              <a:t> draft 14.</a:t>
            </a:r>
          </a:p>
          <a:p>
            <a:r>
              <a:rPr lang="en-US" baseline="0" dirty="0" smtClean="0"/>
              <a:t>Length shows how long the entire frame is.</a:t>
            </a:r>
          </a:p>
          <a:p>
            <a:r>
              <a:rPr lang="en-US" baseline="0" dirty="0" smtClean="0"/>
              <a:t>Flags are used for several purposes, one of which is to indicate that this is the end of the header, or the end of the stream.</a:t>
            </a:r>
          </a:p>
          <a:p>
            <a:r>
              <a:rPr lang="en-US" baseline="0" dirty="0" smtClean="0"/>
              <a:t>DATA is request or response body</a:t>
            </a:r>
          </a:p>
          <a:p>
            <a:r>
              <a:rPr lang="en-US" baseline="0" dirty="0" smtClean="0"/>
              <a:t>HEADERS is the request or response header</a:t>
            </a:r>
          </a:p>
          <a:p>
            <a:r>
              <a:rPr lang="en-US" baseline="0" dirty="0" smtClean="0"/>
              <a:t>RST_STREAM corresponds to an error</a:t>
            </a:r>
          </a:p>
          <a:p>
            <a:r>
              <a:rPr lang="en-US" dirty="0" smtClean="0"/>
              <a:t>SETTINGS allows you to send configuration data for a given</a:t>
            </a:r>
            <a:r>
              <a:rPr lang="en-US" baseline="0" dirty="0" smtClean="0"/>
              <a:t> stream.</a:t>
            </a:r>
          </a:p>
          <a:p>
            <a:r>
              <a:rPr lang="en-US" dirty="0" smtClean="0"/>
              <a:t>PUSH_PROMISE:</a:t>
            </a:r>
            <a:r>
              <a:rPr lang="en-US" baseline="0" dirty="0" smtClean="0"/>
              <a:t> related to server push</a:t>
            </a:r>
          </a:p>
          <a:p>
            <a:r>
              <a:rPr lang="en-US" baseline="0" dirty="0" smtClean="0"/>
              <a:t>PING if the connection is still alive.  This is necessary because the impact of closing down and opening a new socket is a bigger deal. In h1, if there was a problem on a socket, just close it</a:t>
            </a:r>
          </a:p>
          <a:p>
            <a:r>
              <a:rPr lang="en-US" baseline="0" dirty="0" smtClean="0"/>
              <a:t>and open up another one. In h2, sockets are treated with more respect.</a:t>
            </a:r>
          </a:p>
          <a:p>
            <a:r>
              <a:rPr lang="en-US" baseline="0" dirty="0" smtClean="0"/>
              <a:t>GOAWAY allows graceful closing of the socket.</a:t>
            </a:r>
          </a:p>
          <a:p>
            <a:r>
              <a:rPr lang="en-US" baseline="0" dirty="0" smtClean="0"/>
              <a:t>WINDOW_UPDATE is for flow control. If the server is sending more data than the client can handle, the client can tell the server to send less.</a:t>
            </a:r>
          </a:p>
          <a:p>
            <a:r>
              <a:rPr lang="en-US" baseline="0" dirty="0" smtClean="0"/>
              <a:t>CONTINUATION when one frame is a continuation of another one.</a:t>
            </a:r>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40</a:t>
            </a:fld>
            <a:endParaRPr lang="en-US"/>
          </a:p>
        </p:txBody>
      </p:sp>
    </p:spTree>
    <p:extLst>
      <p:ext uri="{BB962C8B-B14F-4D97-AF65-F5344CB8AC3E}">
        <p14:creationId xmlns:p14="http://schemas.microsoft.com/office/powerpoint/2010/main" val="2090952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httpbis</a:t>
            </a:r>
            <a:r>
              <a:rPr lang="en-US" baseline="0" dirty="0" smtClean="0"/>
              <a:t> draft 14.</a:t>
            </a:r>
          </a:p>
          <a:p>
            <a:endParaRPr lang="en-US" baseline="0" dirty="0" smtClean="0"/>
          </a:p>
          <a:p>
            <a:pPr marL="0" marR="0" indent="0" algn="l" defTabSz="914400" rtl="0" eaLnBrk="1" fontAlgn="base" latinLnBrk="0" hangingPunct="1">
              <a:lnSpc>
                <a:spcPct val="100000"/>
              </a:lnSpc>
              <a:spcBef>
                <a:spcPts val="600"/>
              </a:spcBef>
              <a:spcAft>
                <a:spcPct val="0"/>
              </a:spcAft>
              <a:buClrTx/>
              <a:buSzTx/>
              <a:buFontTx/>
              <a:buNone/>
              <a:tabLst/>
              <a:defRPr/>
            </a:pPr>
            <a:r>
              <a:rPr lang="en-US" baseline="0" dirty="0" smtClean="0"/>
              <a:t>The + means "add this header to the table".  The – means "remove this header from the table".</a:t>
            </a:r>
          </a:p>
          <a:p>
            <a:pPr marL="0" marR="0" indent="0" algn="l" defTabSz="914400" rtl="0" eaLnBrk="1" fontAlgn="base" latinLnBrk="0" hangingPunct="1">
              <a:lnSpc>
                <a:spcPct val="100000"/>
              </a:lnSpc>
              <a:spcBef>
                <a:spcPts val="6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ts val="600"/>
              </a:spcBef>
              <a:spcAft>
                <a:spcPct val="0"/>
              </a:spcAft>
              <a:buClrTx/>
              <a:buSzTx/>
              <a:buFontTx/>
              <a:buNone/>
              <a:tabLst/>
              <a:defRPr/>
            </a:pPr>
            <a:r>
              <a:rPr lang="en-US" baseline="0" dirty="0" smtClean="0"/>
              <a:t>:method:, :scheme: </a:t>
            </a:r>
            <a:r>
              <a:rPr lang="en-US" baseline="0" dirty="0" err="1" smtClean="0"/>
              <a:t>etc</a:t>
            </a:r>
            <a:r>
              <a:rPr lang="en-US" baseline="0" dirty="0" smtClean="0"/>
              <a:t> are "Pseudo-Header Fields".  These are special header fields defined by the HTTP/2 spec.  They were defined to hold information that formerly was on the request line, or for other "must have" HTTP headers, and must start and end with a ":". </a:t>
            </a:r>
          </a:p>
          <a:p>
            <a:pPr marL="0" marR="0" indent="0" algn="l" defTabSz="914400" rtl="0" eaLnBrk="1" fontAlgn="base" latinLnBrk="0" hangingPunct="1">
              <a:lnSpc>
                <a:spcPct val="100000"/>
              </a:lnSpc>
              <a:spcBef>
                <a:spcPts val="6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ts val="600"/>
              </a:spcBef>
              <a:spcAft>
                <a:spcPct val="0"/>
              </a:spcAft>
              <a:buClrTx/>
              <a:buSzTx/>
              <a:buFontTx/>
              <a:buNone/>
              <a:tabLst/>
              <a:defRPr/>
            </a:pPr>
            <a:r>
              <a:rPr lang="en-US" baseline="0" dirty="0" smtClean="0"/>
              <a:t>They must bee in lower case or the request is treated as malformed, but the strings must be compared in a case-insensitive fashion.  </a:t>
            </a:r>
          </a:p>
          <a:p>
            <a:pPr marL="0" marR="0" indent="0" algn="l" defTabSz="914400" rtl="0" eaLnBrk="1" fontAlgn="base" latinLnBrk="0" hangingPunct="1">
              <a:lnSpc>
                <a:spcPct val="100000"/>
              </a:lnSpc>
              <a:spcBef>
                <a:spcPts val="6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ts val="6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ts val="6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41</a:t>
            </a:fld>
            <a:endParaRPr lang="en-US"/>
          </a:p>
        </p:txBody>
      </p:sp>
    </p:spTree>
    <p:extLst>
      <p:ext uri="{BB962C8B-B14F-4D97-AF65-F5344CB8AC3E}">
        <p14:creationId xmlns:p14="http://schemas.microsoft.com/office/powerpoint/2010/main" val="2090952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httpbis</a:t>
            </a:r>
            <a:r>
              <a:rPr lang="en-US" baseline="0" dirty="0" smtClean="0"/>
              <a:t> draft 14.</a:t>
            </a:r>
          </a:p>
          <a:p>
            <a:endParaRPr lang="en-US" baseline="0" dirty="0" smtClean="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42</a:t>
            </a:fld>
            <a:endParaRPr lang="en-US"/>
          </a:p>
        </p:txBody>
      </p:sp>
    </p:spTree>
    <p:extLst>
      <p:ext uri="{BB962C8B-B14F-4D97-AF65-F5344CB8AC3E}">
        <p14:creationId xmlns:p14="http://schemas.microsoft.com/office/powerpoint/2010/main" val="2090952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600"/>
              </a:spcBef>
              <a:spcAft>
                <a:spcPct val="0"/>
              </a:spcAft>
              <a:buClrTx/>
              <a:buSzTx/>
              <a:buFontTx/>
              <a:buNone/>
              <a:tabLst/>
              <a:defRPr/>
            </a:pPr>
            <a:r>
              <a:rPr lang="en-US" dirty="0" smtClean="0"/>
              <a:t>Two ways to specify priority: in headers</a:t>
            </a:r>
            <a:r>
              <a:rPr lang="en-US" baseline="0" dirty="0" smtClean="0"/>
              <a:t> or in a separate frame. </a:t>
            </a:r>
            <a:r>
              <a:rPr lang="en-US" dirty="0" smtClean="0"/>
              <a:t>Make sure people understand</a:t>
            </a:r>
            <a:r>
              <a:rPr lang="en-US" baseline="0" dirty="0" smtClean="0"/>
              <a:t> that this is not just an integer.  It's not just like, "a bigger integer means it is more important."</a:t>
            </a:r>
          </a:p>
          <a:p>
            <a:endParaRPr lang="en-US" baseline="0" dirty="0" smtClean="0"/>
          </a:p>
          <a:p>
            <a:r>
              <a:rPr lang="en-US" baseline="0" dirty="0" smtClean="0"/>
              <a:t>B and C depend on A.  This information is included as a header in the HEADERS frame. </a:t>
            </a:r>
          </a:p>
          <a:p>
            <a:endParaRPr lang="en-US" baseline="0" dirty="0" smtClean="0"/>
          </a:p>
          <a:p>
            <a:r>
              <a:rPr lang="en-US" baseline="0" dirty="0" smtClean="0"/>
              <a:t>These numbers are weights that correspond to the priority.</a:t>
            </a:r>
          </a:p>
          <a:p>
            <a:endParaRPr lang="en-US" dirty="0" smtClean="0"/>
          </a:p>
          <a:p>
            <a:r>
              <a:rPr lang="en-US" baseline="0" dirty="0" smtClean="0"/>
              <a:t>If A is stuck, you can't do anything on A, you would like to do the things that are lower priority, which is B and C in this case.  You would distribute the resources in the ratio of 4 to 12.</a:t>
            </a:r>
          </a:p>
          <a:p>
            <a:endParaRPr lang="en-US" baseline="0" dirty="0" smtClean="0"/>
          </a:p>
          <a:p>
            <a:r>
              <a:rPr lang="en-US" baseline="0" dirty="0" smtClean="0"/>
              <a:t>An exclusive flag allows for the insertion of a new level of dependencies.  The exclusive flag causes the stream to become the sole dependency of its parent stream, causing other dependencies to become dependent on the prioritized stream.</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43</a:t>
            </a:fld>
            <a:endParaRPr lang="en-US"/>
          </a:p>
        </p:txBody>
      </p:sp>
    </p:spTree>
    <p:extLst>
      <p:ext uri="{BB962C8B-B14F-4D97-AF65-F5344CB8AC3E}">
        <p14:creationId xmlns:p14="http://schemas.microsoft.com/office/powerpoint/2010/main" val="1635337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Patterns: Foreshadow use of Server Push with</a:t>
            </a:r>
            <a:r>
              <a:rPr lang="en-US" baseline="0" dirty="0" smtClean="0"/>
              <a:t> JSF later</a:t>
            </a:r>
          </a:p>
          <a:p>
            <a:endParaRPr lang="en-US" baseline="0" dirty="0" smtClean="0"/>
          </a:p>
          <a:p>
            <a:r>
              <a:rPr lang="en-US" baseline="0" dirty="0" smtClean="0"/>
              <a:t>It's a facility to allow the server to pre-populate the browser's cache with data it knows the browser will need anyway.</a:t>
            </a:r>
          </a:p>
          <a:p>
            <a:endParaRPr lang="en-US" baseline="0" dirty="0" smtClean="0"/>
          </a:p>
          <a:p>
            <a:r>
              <a:rPr lang="en-US" baseline="0" dirty="0" smtClean="0"/>
              <a:t>Here is where you mention that this is not a replacement for </a:t>
            </a:r>
            <a:r>
              <a:rPr lang="en-US" baseline="0" dirty="0" err="1" smtClean="0"/>
              <a:t>WebSocket</a:t>
            </a:r>
            <a:r>
              <a:rPr lang="en-US" baseline="0" dirty="0" smtClean="0"/>
              <a:t>.  It can be used in concert with SSE</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44</a:t>
            </a:fld>
            <a:endParaRPr lang="en-US"/>
          </a:p>
        </p:txBody>
      </p:sp>
    </p:spTree>
    <p:extLst>
      <p:ext uri="{BB962C8B-B14F-4D97-AF65-F5344CB8AC3E}">
        <p14:creationId xmlns:p14="http://schemas.microsoft.com/office/powerpoint/2010/main" val="3325148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600"/>
              </a:spcBef>
              <a:spcAft>
                <a:spcPct val="0"/>
              </a:spcAft>
              <a:buClrTx/>
              <a:buSzTx/>
              <a:buFontTx/>
              <a:buNone/>
              <a:tabLst/>
              <a:defRPr/>
            </a:pPr>
            <a:r>
              <a:rPr lang="en-US" baseline="0" dirty="0" smtClean="0"/>
              <a:t>The designers of HTTP/2 observed that a lot of bytes of H1 are just headers.  Furthermore, there is a lot of repetition.  </a:t>
            </a:r>
          </a:p>
          <a:p>
            <a:pPr marL="0" marR="0" indent="0" algn="l" defTabSz="914400" rtl="0" eaLnBrk="1" fontAlgn="base" latinLnBrk="0" hangingPunct="1">
              <a:lnSpc>
                <a:spcPct val="100000"/>
              </a:lnSpc>
              <a:spcBef>
                <a:spcPts val="600"/>
              </a:spcBef>
              <a:spcAft>
                <a:spcPct val="0"/>
              </a:spcAft>
              <a:buClrTx/>
              <a:buSzTx/>
              <a:buFontTx/>
              <a:buNone/>
              <a:tabLst/>
              <a:defRPr/>
            </a:pPr>
            <a:r>
              <a:rPr lang="en-US" baseline="0" dirty="0" smtClean="0"/>
              <a:t>Because we have the concept of stream ID within a channel, we can now have headers that correspond to that stream ID, and therefore</a:t>
            </a:r>
          </a:p>
          <a:p>
            <a:pPr marL="0" marR="0" indent="0" algn="l" defTabSz="914400" rtl="0" eaLnBrk="1" fontAlgn="base" latinLnBrk="0" hangingPunct="1">
              <a:lnSpc>
                <a:spcPct val="100000"/>
              </a:lnSpc>
              <a:spcBef>
                <a:spcPts val="600"/>
              </a:spcBef>
              <a:spcAft>
                <a:spcPct val="0"/>
              </a:spcAft>
              <a:buClrTx/>
              <a:buSzTx/>
              <a:buFontTx/>
              <a:buNone/>
              <a:tabLst/>
              <a:defRPr/>
            </a:pPr>
            <a:r>
              <a:rPr lang="en-US" baseline="0" dirty="0" smtClean="0"/>
              <a:t>keep track of these header tables that correspond to that stream.</a:t>
            </a:r>
            <a:endParaRPr lang="en-US" dirty="0" smtClean="0"/>
          </a:p>
          <a:p>
            <a:endParaRPr lang="en-US" dirty="0" smtClean="0"/>
          </a:p>
          <a:p>
            <a:r>
              <a:rPr lang="en-US" dirty="0" smtClean="0"/>
              <a:t>This is a lot harder to implement than h1!  Let</a:t>
            </a:r>
            <a:r>
              <a:rPr lang="fr-FR" dirty="0" smtClean="0"/>
              <a:t>’</a:t>
            </a:r>
            <a:r>
              <a:rPr lang="en-US" dirty="0" smtClean="0"/>
              <a:t>s rewind</a:t>
            </a:r>
            <a:r>
              <a:rPr lang="en-US" baseline="0" dirty="0" smtClean="0"/>
              <a:t> the clock to 1993. These standards were designed to be easy to implement.  This fact</a:t>
            </a:r>
          </a:p>
          <a:p>
            <a:r>
              <a:rPr lang="en-US" baseline="0" dirty="0" smtClean="0"/>
              <a:t>was crucially important to the growth of the web.  Remember, back then, the web was not the only game in town.  There was </a:t>
            </a:r>
            <a:r>
              <a:rPr lang="en-US" baseline="0" dirty="0" err="1" smtClean="0"/>
              <a:t>archie</a:t>
            </a:r>
            <a:r>
              <a:rPr lang="en-US" baseline="0" dirty="0" smtClean="0"/>
              <a:t>, WAIS and</a:t>
            </a:r>
          </a:p>
          <a:p>
            <a:r>
              <a:rPr lang="en-US" baseline="0" dirty="0" smtClean="0"/>
              <a:t>gopher.  If they came out of the gate with such a complex protocol, http would not have caught on as fast as it did.</a:t>
            </a:r>
          </a:p>
          <a:p>
            <a:endParaRPr lang="en-US" baseline="0" dirty="0" smtClean="0"/>
          </a:p>
          <a:p>
            <a:r>
              <a:rPr lang="en-US" baseline="0" dirty="0" smtClean="0"/>
              <a:t>There is something to be said for simplicity of implementation.  But there is also something to be said for a judicious use of complexity to</a:t>
            </a:r>
          </a:p>
          <a:p>
            <a:r>
              <a:rPr lang="en-US" baseline="0" dirty="0" smtClean="0"/>
              <a:t>increase performance where it is appropriate.</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45</a:t>
            </a:fld>
            <a:endParaRPr lang="en-US"/>
          </a:p>
        </p:txBody>
      </p:sp>
    </p:spTree>
    <p:extLst>
      <p:ext uri="{BB962C8B-B14F-4D97-AF65-F5344CB8AC3E}">
        <p14:creationId xmlns:p14="http://schemas.microsoft.com/office/powerpoint/2010/main" val="3334370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46</a:t>
            </a:fld>
            <a:endParaRPr lang="en-US"/>
          </a:p>
        </p:txBody>
      </p:sp>
    </p:spTree>
    <p:extLst>
      <p:ext uri="{BB962C8B-B14F-4D97-AF65-F5344CB8AC3E}">
        <p14:creationId xmlns:p14="http://schemas.microsoft.com/office/powerpoint/2010/main" val="286655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47</a:t>
            </a:fld>
            <a:endParaRPr lang="en-US"/>
          </a:p>
        </p:txBody>
      </p:sp>
    </p:spTree>
    <p:extLst>
      <p:ext uri="{BB962C8B-B14F-4D97-AF65-F5344CB8AC3E}">
        <p14:creationId xmlns:p14="http://schemas.microsoft.com/office/powerpoint/2010/main" val="28665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Know your audience</a:t>
            </a:r>
          </a:p>
          <a:p>
            <a:endParaRPr lang="en-US" dirty="0" smtClean="0">
              <a:latin typeface="Calibri" charset="0"/>
            </a:endParaRPr>
          </a:p>
          <a:p>
            <a:r>
              <a:rPr lang="en-US" dirty="0" smtClean="0">
                <a:latin typeface="Calibri" charset="0"/>
              </a:rPr>
              <a:t>They</a:t>
            </a:r>
            <a:r>
              <a:rPr lang="en-US" baseline="0" dirty="0" smtClean="0">
                <a:latin typeface="Calibri" charset="0"/>
              </a:rPr>
              <a:t> already think they know everything about Servlet</a:t>
            </a:r>
          </a:p>
          <a:p>
            <a:r>
              <a:rPr lang="en-US" baseline="0" dirty="0" smtClean="0">
                <a:latin typeface="Calibri" charset="0"/>
              </a:rPr>
              <a:t>They already think they know everything about HTTP/1.1</a:t>
            </a:r>
          </a:p>
          <a:p>
            <a:endParaRPr lang="en-US" baseline="0" dirty="0" smtClean="0">
              <a:latin typeface="Calibri" charset="0"/>
            </a:endParaRPr>
          </a:p>
          <a:p>
            <a:r>
              <a:rPr lang="en-US" baseline="0" dirty="0" smtClean="0">
                <a:latin typeface="Calibri" charset="0"/>
              </a:rPr>
              <a:t>They’ve heard about HTTP/2.0</a:t>
            </a:r>
          </a:p>
          <a:p>
            <a:endParaRPr lang="en-US" baseline="0" dirty="0" smtClean="0">
              <a:latin typeface="Calibri" charset="0"/>
            </a:endParaRPr>
          </a:p>
          <a:p>
            <a:r>
              <a:rPr lang="en-US" baseline="0" dirty="0" smtClean="0">
                <a:latin typeface="Calibri" charset="0"/>
              </a:rPr>
              <a:t>They are looking for what’s new.  They’re looking for a reason to stick with Servlet over </a:t>
            </a:r>
            <a:r>
              <a:rPr lang="en-US" baseline="0" dirty="0" err="1" smtClean="0">
                <a:latin typeface="Calibri" charset="0"/>
              </a:rPr>
              <a:t>node.js</a:t>
            </a:r>
            <a:endParaRPr lang="en-US" baseline="0" dirty="0" smtClean="0">
              <a:latin typeface="Calibri" charset="0"/>
            </a:endParaRPr>
          </a:p>
          <a:p>
            <a:endParaRPr lang="en-US" baseline="0" dirty="0" smtClean="0">
              <a:latin typeface="Calibri" charset="0"/>
            </a:endParaRPr>
          </a:p>
          <a:p>
            <a:r>
              <a:rPr lang="en-US" baseline="0" dirty="0" smtClean="0">
                <a:latin typeface="Calibri" charset="0"/>
              </a:rPr>
              <a:t>They like lots of code, they are suspicious of </a:t>
            </a:r>
            <a:r>
              <a:rPr lang="en-US" baseline="0" dirty="0" err="1" smtClean="0">
                <a:latin typeface="Calibri" charset="0"/>
              </a:rPr>
              <a:t>slideware</a:t>
            </a:r>
            <a:r>
              <a:rPr lang="en-US" baseline="0" dirty="0" smtClean="0">
                <a:latin typeface="Calibri" charset="0"/>
              </a:rPr>
              <a:t>.</a:t>
            </a:r>
          </a:p>
          <a:p>
            <a:endParaRPr lang="en-US" baseline="0" dirty="0" smtClean="0">
              <a:latin typeface="Calibri" charset="0"/>
            </a:endParaRPr>
          </a:p>
          <a:p>
            <a:r>
              <a:rPr lang="en-US" baseline="0" dirty="0" smtClean="0">
                <a:latin typeface="Calibri" charset="0"/>
              </a:rPr>
              <a:t>Show of hands questions: </a:t>
            </a:r>
          </a:p>
          <a:p>
            <a:endParaRPr lang="en-US" baseline="0" dirty="0" smtClean="0">
              <a:latin typeface="Calibri" charset="0"/>
            </a:endParaRPr>
          </a:p>
          <a:p>
            <a:r>
              <a:rPr lang="en-US" baseline="0" dirty="0" smtClean="0">
                <a:latin typeface="Calibri" charset="0"/>
              </a:rPr>
              <a:t>using Servlet 3.0, 3.1</a:t>
            </a:r>
          </a:p>
          <a:p>
            <a:r>
              <a:rPr lang="en-US" baseline="0" dirty="0" smtClean="0">
                <a:latin typeface="Calibri" charset="0"/>
              </a:rPr>
              <a:t>heard something substantial about h2?</a:t>
            </a:r>
            <a:endParaRPr lang="en-US" dirty="0">
              <a:latin typeface="Calibri"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3B3A042A-B538-804D-9C4B-2C2975BDA738}" type="slidenum">
              <a:rPr lang="en-US"/>
              <a:pPr fontAlgn="base">
                <a:spcBef>
                  <a:spcPct val="0"/>
                </a:spcBef>
                <a:spcAft>
                  <a:spcPct val="0"/>
                </a:spcAft>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 RFC</a:t>
            </a:r>
          </a:p>
          <a:p>
            <a:r>
              <a:rPr lang="en-US" dirty="0" smtClean="0"/>
              <a:t>  7230</a:t>
            </a:r>
            <a:r>
              <a:rPr lang="en-US" baseline="0" dirty="0" smtClean="0"/>
              <a:t> HTTP/1.1 messaging</a:t>
            </a:r>
          </a:p>
          <a:p>
            <a:r>
              <a:rPr lang="en-US" baseline="0" dirty="0" smtClean="0"/>
              <a:t>  7231 HTTP/1/1 semantics and content</a:t>
            </a:r>
          </a:p>
          <a:p>
            <a:r>
              <a:rPr lang="en-US" baseline="0" dirty="0" smtClean="0"/>
              <a:t>  7232 h1 conditional requests</a:t>
            </a:r>
          </a:p>
          <a:p>
            <a:r>
              <a:rPr lang="en-US" baseline="0" dirty="0" smtClean="0"/>
              <a:t>  7233 range requests</a:t>
            </a:r>
          </a:p>
          <a:p>
            <a:r>
              <a:rPr lang="en-US" baseline="0" dirty="0" smtClean="0"/>
              <a:t>  7234 Caching</a:t>
            </a:r>
          </a:p>
          <a:p>
            <a:r>
              <a:rPr lang="en-US" baseline="0" dirty="0" smtClean="0"/>
              <a:t>  7235 authentication</a:t>
            </a:r>
          </a:p>
          <a:p>
            <a:r>
              <a:rPr lang="en-US" baseline="0" dirty="0" smtClean="0"/>
              <a:t>  4648 base64 encoding</a:t>
            </a:r>
          </a:p>
          <a:p>
            <a:r>
              <a:rPr lang="en-US" baseline="0" dirty="0" smtClean="0"/>
              <a:t>  7323 TCP extensions for high performance</a:t>
            </a:r>
          </a:p>
          <a:p>
            <a:r>
              <a:rPr lang="en-US" baseline="0" dirty="0" smtClean="0"/>
              <a:t>  3986 URI spec</a:t>
            </a:r>
          </a:p>
          <a:p>
            <a:r>
              <a:rPr lang="en-US" baseline="0" dirty="0" smtClean="0"/>
              <a:t>  2046 MIME</a:t>
            </a:r>
          </a:p>
          <a:p>
            <a:r>
              <a:rPr lang="en-US" baseline="0" dirty="0" smtClean="0"/>
              <a:t>  6265 Cookies</a:t>
            </a:r>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54</a:t>
            </a:fld>
            <a:endParaRPr lang="en-US"/>
          </a:p>
        </p:txBody>
      </p:sp>
    </p:spTree>
    <p:extLst>
      <p:ext uri="{BB962C8B-B14F-4D97-AF65-F5344CB8AC3E}">
        <p14:creationId xmlns:p14="http://schemas.microsoft.com/office/powerpoint/2010/main" val="1016915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 RFC</a:t>
            </a:r>
          </a:p>
          <a:p>
            <a:r>
              <a:rPr lang="en-US" dirty="0" smtClean="0"/>
              <a:t>  7230</a:t>
            </a:r>
            <a:r>
              <a:rPr lang="en-US" baseline="0" dirty="0" smtClean="0"/>
              <a:t> HTTP/1.1 messaging</a:t>
            </a:r>
          </a:p>
          <a:p>
            <a:r>
              <a:rPr lang="en-US" baseline="0" dirty="0" smtClean="0"/>
              <a:t>  7231 HTTP/1/1 semantics and content</a:t>
            </a:r>
          </a:p>
          <a:p>
            <a:r>
              <a:rPr lang="en-US" baseline="0" dirty="0" smtClean="0"/>
              <a:t>  7232 h1 conditional requests</a:t>
            </a:r>
          </a:p>
          <a:p>
            <a:r>
              <a:rPr lang="en-US" baseline="0" dirty="0" smtClean="0"/>
              <a:t>  7233 range requests</a:t>
            </a:r>
          </a:p>
          <a:p>
            <a:r>
              <a:rPr lang="en-US" baseline="0" dirty="0" smtClean="0"/>
              <a:t>  7234 Caching</a:t>
            </a:r>
          </a:p>
          <a:p>
            <a:r>
              <a:rPr lang="en-US" baseline="0" dirty="0" smtClean="0"/>
              <a:t>  7235 authentication</a:t>
            </a:r>
          </a:p>
          <a:p>
            <a:r>
              <a:rPr lang="en-US" baseline="0" dirty="0" smtClean="0"/>
              <a:t>  4648 base64 encoding</a:t>
            </a:r>
          </a:p>
          <a:p>
            <a:r>
              <a:rPr lang="en-US" baseline="0" dirty="0" smtClean="0"/>
              <a:t>  7323 TCP extensions for high performance</a:t>
            </a:r>
          </a:p>
          <a:p>
            <a:r>
              <a:rPr lang="en-US" baseline="0" dirty="0" smtClean="0"/>
              <a:t>  3986 URI spec</a:t>
            </a:r>
          </a:p>
          <a:p>
            <a:r>
              <a:rPr lang="en-US" baseline="0" dirty="0" smtClean="0"/>
              <a:t>  2046 MIME</a:t>
            </a:r>
          </a:p>
          <a:p>
            <a:r>
              <a:rPr lang="en-US" baseline="0" dirty="0" smtClean="0"/>
              <a:t>  6265 Cookies</a:t>
            </a:r>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55</a:t>
            </a:fld>
            <a:endParaRPr lang="en-US"/>
          </a:p>
        </p:txBody>
      </p:sp>
    </p:spTree>
    <p:extLst>
      <p:ext uri="{BB962C8B-B14F-4D97-AF65-F5344CB8AC3E}">
        <p14:creationId xmlns:p14="http://schemas.microsoft.com/office/powerpoint/2010/main" val="1016915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Responsive: responds to user needs in a timely manner</a:t>
            </a:r>
          </a:p>
          <a:p>
            <a:r>
              <a:rPr lang="en-US" dirty="0" smtClean="0"/>
              <a:t>Resilient: can</a:t>
            </a:r>
            <a:r>
              <a:rPr lang="en-US" baseline="0" dirty="0" smtClean="0"/>
              <a:t> withstand outages with graceful degradation</a:t>
            </a:r>
          </a:p>
          <a:p>
            <a:r>
              <a:rPr lang="en-US" baseline="0" dirty="0" smtClean="0"/>
              <a:t>Elastic: system response is not too heavily degraded when demand is high, resource utilization is not to heavy when demand is low.</a:t>
            </a:r>
          </a:p>
          <a:p>
            <a:r>
              <a:rPr lang="en-US" baseline="0" dirty="0" smtClean="0"/>
              <a:t>Message Driven: allows the parts of the system to be loosely coupled and interact with </a:t>
            </a:r>
            <a:r>
              <a:rPr lang="en-US" baseline="0" dirty="0" err="1" smtClean="0"/>
              <a:t>eachother</a:t>
            </a:r>
            <a:r>
              <a:rPr lang="en-US" baseline="0" dirty="0" smtClean="0"/>
              <a:t> in an asynchronous manner.</a:t>
            </a:r>
          </a:p>
          <a:p>
            <a:endParaRPr lang="en-US" baseline="0" dirty="0" smtClean="0"/>
          </a:p>
          <a:p>
            <a:r>
              <a:rPr lang="en-US" baseline="0" dirty="0" smtClean="0"/>
              <a:t>Servlet only concentrates on two of these concerns: responsive and message driven. The other parts are outside of the domain of Servlet.</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57</a:t>
            </a:fld>
            <a:endParaRPr lang="en-US"/>
          </a:p>
        </p:txBody>
      </p:sp>
    </p:spTree>
    <p:extLst>
      <p:ext uri="{BB962C8B-B14F-4D97-AF65-F5344CB8AC3E}">
        <p14:creationId xmlns:p14="http://schemas.microsoft.com/office/powerpoint/2010/main" val="3435706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problem with being able to proudly sport the "We Are Reactive" banner is that the instant you have to block for IO, you are no longer reactive.  The main purpose of </a:t>
            </a:r>
          </a:p>
          <a:p>
            <a:r>
              <a:rPr lang="en-US" baseline="0" dirty="0" smtClean="0"/>
              <a:t>these new APIs in Servlet 3.1 is to make it so you can entirely avoid blocking </a:t>
            </a:r>
            <a:r>
              <a:rPr lang="en-US" b="1" baseline="0" dirty="0" smtClean="0"/>
              <a:t>if you are really careful.</a:t>
            </a:r>
            <a:endParaRPr lang="en-US" dirty="0" smtClean="0"/>
          </a:p>
          <a:p>
            <a:endParaRPr lang="en-US" dirty="0" smtClean="0"/>
          </a:p>
          <a:p>
            <a:r>
              <a:rPr lang="en-US" dirty="0" smtClean="0"/>
              <a:t>Uses a listener approach to solve the non-blocking IO problem.</a:t>
            </a:r>
          </a:p>
          <a:p>
            <a:endParaRPr lang="en-US" dirty="0" smtClean="0"/>
          </a:p>
          <a:p>
            <a:r>
              <a:rPr lang="en-US" dirty="0" smtClean="0"/>
              <a:t>Introduced an API</a:t>
            </a:r>
            <a:r>
              <a:rPr lang="en-US" baseline="0" dirty="0" smtClean="0"/>
              <a:t> to query if the streams can be read from or written to without blocking.</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58</a:t>
            </a:fld>
            <a:endParaRPr lang="en-US"/>
          </a:p>
        </p:txBody>
      </p:sp>
    </p:spTree>
    <p:extLst>
      <p:ext uri="{BB962C8B-B14F-4D97-AF65-F5344CB8AC3E}">
        <p14:creationId xmlns:p14="http://schemas.microsoft.com/office/powerpoint/2010/main" val="509709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Servlet</a:t>
            </a:r>
            <a:r>
              <a:rPr lang="en-US" baseline="0" dirty="0" smtClean="0"/>
              <a:t> started on the path of reactivity in 3.0.</a:t>
            </a:r>
          </a:p>
          <a:p>
            <a:endParaRPr lang="en-US" baseline="0" dirty="0" smtClean="0"/>
          </a:p>
          <a:p>
            <a:r>
              <a:rPr lang="en-US" baseline="0" dirty="0" smtClean="0"/>
              <a:t>SSE is where we handle the "Event Driven" concern of reactive.</a:t>
            </a:r>
          </a:p>
          <a:p>
            <a:endParaRPr lang="en-US" baseline="0" dirty="0" smtClean="0"/>
          </a:p>
          <a:p>
            <a:r>
              <a:rPr lang="en-US" baseline="0" dirty="0" smtClean="0"/>
              <a:t>Mention the discussion about SSE: conclusion: no additional API needed. </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59</a:t>
            </a:fld>
            <a:endParaRPr lang="en-US"/>
          </a:p>
        </p:txBody>
      </p:sp>
    </p:spTree>
    <p:extLst>
      <p:ext uri="{BB962C8B-B14F-4D97-AF65-F5344CB8AC3E}">
        <p14:creationId xmlns:p14="http://schemas.microsoft.com/office/powerpoint/2010/main" val="414873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3B3A042A-B538-804D-9C4B-2C2975BDA738}" type="slidenum">
              <a:rPr lang="en-US"/>
              <a:pPr fontAlgn="base">
                <a:spcBef>
                  <a:spcPct val="0"/>
                </a:spcBef>
                <a:spcAft>
                  <a:spcPct val="0"/>
                </a:spcAft>
              </a:pPr>
              <a:t>60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 Use this is a segue to mention how new features at the protocol layer</a:t>
            </a:r>
          </a:p>
          <a:p>
            <a:r>
              <a:rPr lang="en-US" dirty="0" smtClean="0">
                <a:latin typeface="Calibri" charset="0"/>
              </a:rPr>
              <a:t>  may or may not be exposed to higher layers in the stack.</a:t>
            </a:r>
          </a:p>
          <a:p>
            <a:endParaRPr lang="en-US" dirty="0" smtClean="0">
              <a:latin typeface="Calibri" charset="0"/>
            </a:endParaRPr>
          </a:p>
          <a:p>
            <a:r>
              <a:rPr lang="en-US" dirty="0" smtClean="0">
                <a:latin typeface="Calibri" charset="0"/>
              </a:rPr>
              <a:t>Request reliability mechanism</a:t>
            </a:r>
            <a:r>
              <a:rPr lang="en-US" baseline="0" dirty="0" smtClean="0">
                <a:latin typeface="Calibri" charset="0"/>
              </a:rPr>
              <a:t> in h2 8.1.4</a:t>
            </a:r>
          </a:p>
          <a:p>
            <a:endParaRPr lang="en-US" dirty="0">
              <a:latin typeface="Calibri"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3B3A042A-B538-804D-9C4B-2C2975BDA738}" type="slidenum">
              <a:rPr lang="en-US"/>
              <a:pPr fontAlgn="base">
                <a:spcBef>
                  <a:spcPct val="0"/>
                </a:spcBef>
                <a:spcAft>
                  <a:spcPct val="0"/>
                </a:spcAft>
              </a:pPr>
              <a:t>61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62</a:t>
            </a:fld>
            <a:endParaRPr lang="en-US"/>
          </a:p>
        </p:txBody>
      </p:sp>
    </p:spTree>
    <p:extLst>
      <p:ext uri="{BB962C8B-B14F-4D97-AF65-F5344CB8AC3E}">
        <p14:creationId xmlns:p14="http://schemas.microsoft.com/office/powerpoint/2010/main" val="1625327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features in gray are deemed too low level to expose in Servlet, an application level</a:t>
            </a:r>
            <a:r>
              <a:rPr lang="en-US" baseline="0" dirty="0" smtClean="0"/>
              <a:t> abstraction.</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64</a:t>
            </a:fld>
            <a:endParaRPr lang="en-US"/>
          </a:p>
        </p:txBody>
      </p:sp>
    </p:spTree>
    <p:extLst>
      <p:ext uri="{BB962C8B-B14F-4D97-AF65-F5344CB8AC3E}">
        <p14:creationId xmlns:p14="http://schemas.microsoft.com/office/powerpoint/2010/main" val="1676957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3B3A042A-B538-804D-9C4B-2C2975BDA738}" type="slidenum">
              <a:rPr lang="en-US"/>
              <a:pPr fontAlgn="base">
                <a:spcBef>
                  <a:spcPct val="0"/>
                </a:spcBef>
                <a:spcAft>
                  <a:spcPct val="0"/>
                </a:spcAft>
              </a:pPr>
              <a:t>71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This</a:t>
            </a:r>
            <a:r>
              <a:rPr lang="en-US" baseline="0" dirty="0" smtClean="0">
                <a:latin typeface="Calibri" charset="0"/>
              </a:rPr>
              <a:t> section of the talk can follow the narrative arc and foreshadowing patterns to build to the climax of how Servlet 4.0 will provide answers to these problems.</a:t>
            </a:r>
          </a:p>
          <a:p>
            <a:endParaRPr lang="en-US" baseline="0" dirty="0" smtClean="0">
              <a:latin typeface="Calibri" charset="0"/>
            </a:endParaRPr>
          </a:p>
          <a:p>
            <a:r>
              <a:rPr lang="en-US" baseline="0" dirty="0" smtClean="0">
                <a:latin typeface="Calibri" charset="0"/>
              </a:rPr>
              <a:t>If HTTP/1.1 was good enough for the last 15 years, why do we need something new?</a:t>
            </a:r>
            <a:endParaRPr lang="en-US" dirty="0">
              <a:latin typeface="Calibri"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3B3A042A-B538-804D-9C4B-2C2975BDA738}" type="slidenum">
              <a:rPr lang="en-US"/>
              <a:pPr fontAlgn="base">
                <a:spcBef>
                  <a:spcPct val="0"/>
                </a:spcBef>
                <a:spcAft>
                  <a:spcPct val="0"/>
                </a:spcAft>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a:t>
            </a:r>
            <a:r>
              <a:rPr lang="en-US" baseline="0" dirty="0" smtClean="0"/>
              <a:t> trying to obsolete Apache HTTP client.</a:t>
            </a:r>
          </a:p>
          <a:p>
            <a:r>
              <a:rPr lang="en-US" baseline="0" dirty="0" smtClean="0"/>
              <a:t>Mention how long it's been since we've done anything on the level of </a:t>
            </a:r>
            <a:r>
              <a:rPr lang="en-US" baseline="0" dirty="0" err="1" smtClean="0"/>
              <a:t>HttpUrlConnection</a:t>
            </a:r>
            <a:r>
              <a:rPr lang="en-US" baseline="0" dirty="0" smtClean="0"/>
              <a:t> in JDK.</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72</a:t>
            </a:fld>
            <a:endParaRPr lang="en-US"/>
          </a:p>
        </p:txBody>
      </p:sp>
    </p:spTree>
    <p:extLst>
      <p:ext uri="{BB962C8B-B14F-4D97-AF65-F5344CB8AC3E}">
        <p14:creationId xmlns:p14="http://schemas.microsoft.com/office/powerpoint/2010/main" val="4285012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73</a:t>
            </a:fld>
            <a:endParaRPr lang="en-US"/>
          </a:p>
        </p:txBody>
      </p:sp>
    </p:spTree>
    <p:extLst>
      <p:ext uri="{BB962C8B-B14F-4D97-AF65-F5344CB8AC3E}">
        <p14:creationId xmlns:p14="http://schemas.microsoft.com/office/powerpoint/2010/main" val="4285012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74</a:t>
            </a:fld>
            <a:endParaRPr lang="en-US"/>
          </a:p>
        </p:txBody>
      </p:sp>
    </p:spTree>
    <p:extLst>
      <p:ext uri="{BB962C8B-B14F-4D97-AF65-F5344CB8AC3E}">
        <p14:creationId xmlns:p14="http://schemas.microsoft.com/office/powerpoint/2010/main" val="1105705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3B3A042A-B538-804D-9C4B-2C2975BDA738}" type="slidenum">
              <a:rPr lang="en-US"/>
              <a:pPr fontAlgn="base">
                <a:spcBef>
                  <a:spcPct val="0"/>
                </a:spcBef>
                <a:spcAft>
                  <a:spcPct val="0"/>
                </a:spcAft>
              </a:pPr>
              <a:t>77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90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290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0D21DFB7-7A30-7246-9234-FEBB6D911A65}" type="slidenum">
              <a:rPr lang="en-US"/>
              <a:pPr fontAlgn="base">
                <a:spcBef>
                  <a:spcPct val="0"/>
                </a:spcBef>
                <a:spcAft>
                  <a:spcPct val="0"/>
                </a:spcAft>
              </a:pPr>
              <a:t>78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90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290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0D21DFB7-7A30-7246-9234-FEBB6D911A65}" type="slidenum">
              <a:rPr lang="en-US"/>
              <a:pPr fontAlgn="base">
                <a:spcBef>
                  <a:spcPct val="0"/>
                </a:spcBef>
                <a:spcAft>
                  <a:spcPct val="0"/>
                </a:spcAft>
              </a:pPr>
              <a:t>79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90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290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0D21DFB7-7A30-7246-9234-FEBB6D911A65}" type="slidenum">
              <a:rPr lang="en-US"/>
              <a:pPr fontAlgn="base">
                <a:spcBef>
                  <a:spcPct val="0"/>
                </a:spcBef>
                <a:spcAft>
                  <a:spcPct val="0"/>
                </a:spcAft>
              </a:pPr>
              <a:t>80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153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1E73CF51-C9D7-6541-9C9D-0D566C247146}" type="slidenum">
              <a:rPr lang="en-US"/>
              <a:pPr fontAlgn="base">
                <a:spcBef>
                  <a:spcPct val="0"/>
                </a:spcBef>
                <a:spcAft>
                  <a:spcPct val="0"/>
                </a:spcAft>
              </a:pPr>
              <a:t>82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a:t>
            </a:r>
            <a:r>
              <a:rPr lang="en-US" baseline="0" dirty="0" smtClean="0"/>
              <a:t> resources</a:t>
            </a:r>
          </a:p>
          <a:p>
            <a:r>
              <a:rPr lang="en-US" dirty="0" smtClean="0"/>
              <a:t>2 </a:t>
            </a:r>
            <a:r>
              <a:rPr lang="en-US" dirty="0" err="1" smtClean="0"/>
              <a:t>styelsheets</a:t>
            </a:r>
            <a:endParaRPr lang="en-US" dirty="0" smtClean="0"/>
          </a:p>
          <a:p>
            <a:r>
              <a:rPr lang="en-US" dirty="0" smtClean="0"/>
              <a:t>9</a:t>
            </a:r>
            <a:r>
              <a:rPr lang="en-US" baseline="0" dirty="0" smtClean="0"/>
              <a:t> java scripts</a:t>
            </a:r>
          </a:p>
          <a:p>
            <a:r>
              <a:rPr lang="en-US" baseline="0" dirty="0" smtClean="0"/>
              <a:t>8 jpg images</a:t>
            </a:r>
          </a:p>
          <a:p>
            <a:r>
              <a:rPr lang="en-US" baseline="0" dirty="0" smtClean="0"/>
              <a:t>2 </a:t>
            </a:r>
            <a:r>
              <a:rPr lang="en-US" baseline="0" dirty="0" err="1" smtClean="0"/>
              <a:t>pngs</a:t>
            </a:r>
            <a:endParaRPr lang="en-US" dirty="0" smtClean="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5</a:t>
            </a:fld>
            <a:endParaRPr lang="en-US"/>
          </a:p>
        </p:txBody>
      </p:sp>
    </p:spTree>
    <p:extLst>
      <p:ext uri="{BB962C8B-B14F-4D97-AF65-F5344CB8AC3E}">
        <p14:creationId xmlns:p14="http://schemas.microsoft.com/office/powerpoint/2010/main" val="424820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HTTP/1.1 </a:t>
            </a:r>
            <a:r>
              <a:rPr lang="en-US" dirty="0" err="1" smtClean="0"/>
              <a:t>pipelineing</a:t>
            </a:r>
            <a:r>
              <a:rPr lang="en-US" dirty="0" smtClean="0"/>
              <a:t>, you can send each request in order, the server is required to respond in the</a:t>
            </a:r>
            <a:r>
              <a:rPr lang="en-US" baseline="0" dirty="0" smtClean="0"/>
              <a:t> same order.</a:t>
            </a:r>
          </a:p>
          <a:p>
            <a:endParaRPr lang="en-US" baseline="0" dirty="0" smtClean="0"/>
          </a:p>
          <a:p>
            <a:r>
              <a:rPr lang="en-US" baseline="0" dirty="0" smtClean="0"/>
              <a:t>Lets say style1 and style2 are returned quickly, but script1 seems to take some time.  Because of HOL blocking, none of the other</a:t>
            </a:r>
          </a:p>
          <a:p>
            <a:r>
              <a:rPr lang="en-US" baseline="0" dirty="0" smtClean="0"/>
              <a:t>resources can be delivered until script1 is completely delivered.</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6</a:t>
            </a:fld>
            <a:endParaRPr lang="en-US"/>
          </a:p>
        </p:txBody>
      </p:sp>
    </p:spTree>
    <p:extLst>
      <p:ext uri="{BB962C8B-B14F-4D97-AF65-F5344CB8AC3E}">
        <p14:creationId xmlns:p14="http://schemas.microsoft.com/office/powerpoint/2010/main" val="1872844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HTTP/1.1 </a:t>
            </a:r>
            <a:r>
              <a:rPr lang="en-US" dirty="0" err="1" smtClean="0"/>
              <a:t>pipelineing</a:t>
            </a:r>
            <a:r>
              <a:rPr lang="en-US" dirty="0" smtClean="0"/>
              <a:t>, you can send each request in order, the server is required to respond in the</a:t>
            </a:r>
            <a:r>
              <a:rPr lang="en-US" baseline="0" dirty="0" smtClean="0"/>
              <a:t> same order.</a:t>
            </a:r>
          </a:p>
          <a:p>
            <a:endParaRPr lang="en-US" baseline="0" dirty="0" smtClean="0"/>
          </a:p>
          <a:p>
            <a:r>
              <a:rPr lang="en-US" baseline="0" dirty="0" smtClean="0"/>
              <a:t>Lets say style1 and style2 are returned quickly, but script1 seems to take some time.  Because of HOL blocking, none of the other</a:t>
            </a:r>
          </a:p>
          <a:p>
            <a:r>
              <a:rPr lang="en-US" baseline="0" dirty="0" smtClean="0"/>
              <a:t>resources can be delivered until script1 is completely delivered.</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7</a:t>
            </a:fld>
            <a:endParaRPr lang="en-US"/>
          </a:p>
        </p:txBody>
      </p:sp>
    </p:spTree>
    <p:extLst>
      <p:ext uri="{BB962C8B-B14F-4D97-AF65-F5344CB8AC3E}">
        <p14:creationId xmlns:p14="http://schemas.microsoft.com/office/powerpoint/2010/main" val="1872844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work around HOL blocking in HTTP/1.1?</a:t>
            </a:r>
          </a:p>
          <a:p>
            <a:endParaRPr lang="en-US" dirty="0" smtClean="0"/>
          </a:p>
          <a:p>
            <a:r>
              <a:rPr lang="en-US" dirty="0" smtClean="0"/>
              <a:t>Sort of, just</a:t>
            </a:r>
            <a:r>
              <a:rPr lang="en-US" baseline="0" dirty="0" smtClean="0"/>
              <a:t> open up more sockets to the same server!  Most browsers support 6 – 8 simultaneous sockets.</a:t>
            </a:r>
          </a:p>
          <a:p>
            <a:r>
              <a:rPr lang="en-US" baseline="0" dirty="0" smtClean="0"/>
              <a:t>We know that each socket is expensive.  Particularly on servers!</a:t>
            </a:r>
          </a:p>
          <a:p>
            <a:endParaRPr lang="en-US" baseline="0" dirty="0" smtClean="0"/>
          </a:p>
          <a:p>
            <a:pPr algn="l"/>
            <a:r>
              <a:rPr lang="en-US" baseline="0" dirty="0" smtClean="0"/>
              <a:t>Well, if the protocol itself has these performance problems, what can we do at the application level to </a:t>
            </a:r>
            <a:r>
              <a:rPr lang="en-US" baseline="0" dirty="0" err="1" smtClean="0"/>
              <a:t>workplu</a:t>
            </a:r>
            <a:r>
              <a:rPr lang="en-US" baseline="0" dirty="0" smtClean="0"/>
              <a:t> around them?</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8</a:t>
            </a:fld>
            <a:endParaRPr lang="en-US"/>
          </a:p>
        </p:txBody>
      </p:sp>
    </p:spTree>
    <p:extLst>
      <p:ext uri="{BB962C8B-B14F-4D97-AF65-F5344CB8AC3E}">
        <p14:creationId xmlns:p14="http://schemas.microsoft.com/office/powerpoint/2010/main" val="3299990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where the problem began.  Prior to this, there was no concept of an </a:t>
            </a:r>
            <a:r>
              <a:rPr lang="en-US" baseline="0" dirty="0" err="1" smtClean="0"/>
              <a:t>inlined</a:t>
            </a:r>
            <a:r>
              <a:rPr lang="en-US" baseline="0" dirty="0" smtClean="0"/>
              <a:t> asset</a:t>
            </a:r>
            <a:endParaRPr lang="en-US" dirty="0"/>
          </a:p>
        </p:txBody>
      </p:sp>
      <p:sp>
        <p:nvSpPr>
          <p:cNvPr id="4" name="Slide Number Placeholder 3"/>
          <p:cNvSpPr>
            <a:spLocks noGrp="1"/>
          </p:cNvSpPr>
          <p:nvPr>
            <p:ph type="sldNum" sz="quarter" idx="10"/>
          </p:nvPr>
        </p:nvSpPr>
        <p:spPr/>
        <p:txBody>
          <a:bodyPr/>
          <a:lstStyle/>
          <a:p>
            <a:pPr>
              <a:defRPr/>
            </a:pPr>
            <a:fld id="{D0C5EA44-A3A3-4F46-9816-1C8633601DEE}" type="slidenum">
              <a:rPr lang="en-US" smtClean="0"/>
              <a:pPr>
                <a:defRPr/>
              </a:pPr>
              <a:t>10</a:t>
            </a:fld>
            <a:endParaRPr lang="en-US"/>
          </a:p>
        </p:txBody>
      </p:sp>
    </p:spTree>
    <p:extLst>
      <p:ext uri="{BB962C8B-B14F-4D97-AF65-F5344CB8AC3E}">
        <p14:creationId xmlns:p14="http://schemas.microsoft.com/office/powerpoint/2010/main" val="401333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1.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8.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2.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bwMode="ltGray">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dirty="0">
                <a:latin typeface="+mn-lt"/>
                <a:ea typeface="+mn-ea"/>
                <a:cs typeface="+mn-cs"/>
              </a:rPr>
              <a:t>Copyright © </a:t>
            </a:r>
            <a:r>
              <a:rPr lang="en-US" sz="850" dirty="0" smtClean="0">
                <a:latin typeface="+mn-lt"/>
                <a:ea typeface="+mn-ea"/>
                <a:cs typeface="+mn-cs"/>
              </a:rPr>
              <a:t>2015,</a:t>
            </a:r>
            <a:r>
              <a:rPr sz="850" dirty="0" smtClean="0">
                <a:latin typeface="+mn-lt"/>
                <a:ea typeface="+mn-ea"/>
                <a:cs typeface="+mn-cs"/>
              </a:rPr>
              <a:t> </a:t>
            </a:r>
            <a:r>
              <a:rPr sz="850" dirty="0">
                <a:latin typeface="+mn-lt"/>
                <a:ea typeface="+mn-ea"/>
                <a:cs typeface="+mn-cs"/>
              </a:rPr>
              <a:t>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x-none"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13" name="Text Placeholder 12"/>
          <p:cNvSpPr>
            <a:spLocks noGrp="1"/>
          </p:cNvSpPr>
          <p:nvPr>
            <p:ph type="body" sz="quarter" idx="13"/>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x-none" smtClean="0"/>
              <a:t>Click to edit Master text styles</a:t>
            </a:r>
          </a:p>
        </p:txBody>
      </p:sp>
      <p:sp>
        <p:nvSpPr>
          <p:cNvPr id="7" name="Date Placeholder 8"/>
          <p:cNvSpPr>
            <a:spLocks noGrp="1"/>
          </p:cNvSpPr>
          <p:nvPr>
            <p:ph type="dt" sz="half" idx="14"/>
          </p:nvPr>
        </p:nvSpPr>
        <p:spPr/>
        <p:txBody>
          <a:bodyPr/>
          <a:lstStyle>
            <a:lvl1pPr>
              <a:defRPr smtClean="0">
                <a:solidFill>
                  <a:schemeClr val="tx1"/>
                </a:solidFill>
              </a:defRPr>
            </a:lvl1pPr>
          </a:lstStyle>
          <a:p>
            <a:pPr>
              <a:defRPr/>
            </a:pPr>
            <a:fld id="{D3EA4A42-B908-B648-9CF4-213BE6738885}" type="datetime1">
              <a:rPr lang="en-US" smtClean="0"/>
              <a:t>3/11/15</a:t>
            </a:fld>
            <a:endParaRPr lang="en-US"/>
          </a:p>
        </p:txBody>
      </p:sp>
      <p:sp>
        <p:nvSpPr>
          <p:cNvPr id="8" name="Footer Placeholder 9"/>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solidFill>
                  <a:schemeClr val="tx1"/>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317002124"/>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bwMode="ltGray">
      <p:bgPr>
        <a:blipFill dpi="0" rotWithShape="1">
          <a:blip r:embed="rId3" cstate="print">
            <a:lum/>
          </a:blip>
          <a:srcRect/>
          <a:stretch>
            <a:fillRect t="-1000" b="-1000"/>
          </a:stretch>
        </a:blipFill>
        <a:effectLst/>
      </p:bgPr>
    </p:bg>
    <p:spTree>
      <p:nvGrpSpPr>
        <p:cNvPr id="1" name=""/>
        <p:cNvGrpSpPr/>
        <p:nvPr/>
      </p:nvGrpSpPr>
      <p:grpSpPr>
        <a:xfrm>
          <a:off x="0" y="0"/>
          <a:ext cx="0" cy="0"/>
          <a:chOff x="0" y="0"/>
          <a:chExt cx="0" cy="0"/>
        </a:xfrm>
      </p:grpSpPr>
      <p:sp>
        <p:nvSpPr>
          <p:cNvPr id="4" name="Rectangle 3" descr="Full bleed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nvGrpSpPr>
          <p:cNvPr id="5" name="Group 14"/>
          <p:cNvGrpSpPr>
            <a:grpSpLocks/>
          </p:cNvGrpSpPr>
          <p:nvPr/>
        </p:nvGrpSpPr>
        <p:grpSpPr bwMode="auto">
          <a:xfrm>
            <a:off x="0" y="0"/>
            <a:ext cx="12188825" cy="6858000"/>
            <a:chOff x="0" y="0"/>
            <a:chExt cx="12189398" cy="6858000"/>
          </a:xfrm>
        </p:grpSpPr>
        <p:sp>
          <p:nvSpPr>
            <p:cNvPr id="6" name="Rectangle 5"/>
            <p:cNvSpPr/>
            <p:nvPr/>
          </p:nvSpPr>
          <p:spPr bwMode="gray">
            <a:xfrm>
              <a:off x="0" y="0"/>
              <a:ext cx="19368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gray">
            <a:xfrm>
              <a:off x="11995714" y="0"/>
              <a:ext cx="19368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7"/>
            <p:cNvSpPr/>
            <p:nvPr/>
          </p:nvSpPr>
          <p:spPr bwMode="gray">
            <a:xfrm>
              <a:off x="0" y="6400800"/>
              <a:ext cx="12189398"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8"/>
            <p:cNvSpPr/>
            <p:nvPr/>
          </p:nvSpPr>
          <p:spPr bwMode="gray">
            <a:xfrm>
              <a:off x="0" y="0"/>
              <a:ext cx="12189398" cy="1920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grpSp>
      <p:sp>
        <p:nvSpPr>
          <p:cNvPr id="10" name="TextBox 9"/>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dirty="0">
                <a:solidFill>
                  <a:schemeClr val="bg1"/>
                </a:solidFill>
                <a:latin typeface="+mn-lt"/>
                <a:ea typeface="+mn-ea"/>
                <a:cs typeface="+mn-cs"/>
              </a:rPr>
              <a:t>Copyright © </a:t>
            </a:r>
            <a:r>
              <a:rPr lang="en-US" sz="850" dirty="0" smtClean="0">
                <a:solidFill>
                  <a:schemeClr val="bg1"/>
                </a:solidFill>
                <a:latin typeface="+mn-lt"/>
                <a:ea typeface="+mn-ea"/>
                <a:cs typeface="+mn-cs"/>
              </a:rPr>
              <a:t>2015,</a:t>
            </a:r>
            <a:r>
              <a:rPr sz="850" dirty="0" smtClean="0">
                <a:solidFill>
                  <a:schemeClr val="bg1"/>
                </a:solidFill>
                <a:latin typeface="+mn-lt"/>
                <a:ea typeface="+mn-ea"/>
                <a:cs typeface="+mn-cs"/>
              </a:rPr>
              <a:t> </a:t>
            </a:r>
            <a:r>
              <a:rPr sz="850" dirty="0">
                <a:solidFill>
                  <a:schemeClr val="bg1"/>
                </a:solidFill>
                <a:latin typeface="+mn-lt"/>
                <a:ea typeface="+mn-ea"/>
                <a:cs typeface="+mn-cs"/>
              </a:rPr>
              <a:t>Oracle and/or its affiliates. All rights reserved.  |</a:t>
            </a:r>
          </a:p>
        </p:txBody>
      </p:sp>
      <p:sp>
        <p:nvSpPr>
          <p:cNvPr id="2" name="Title 1"/>
          <p:cNvSpPr>
            <a:spLocks noGrp="1"/>
          </p:cNvSpPr>
          <p:nvPr>
            <p:ph type="title"/>
          </p:nvPr>
        </p:nvSpPr>
        <p:spPr>
          <a:xfrm>
            <a:off x="531813" y="2600324"/>
            <a:ext cx="11125200" cy="1371600"/>
          </a:xfrm>
        </p:spPr>
        <p:txBody>
          <a:bodyPr/>
          <a:lstStyle>
            <a:lvl1pPr algn="l">
              <a:lnSpc>
                <a:spcPct val="80000"/>
              </a:lnSpc>
              <a:defRPr sz="4800" b="0" cap="none" baseline="0"/>
            </a:lvl1pPr>
          </a:lstStyle>
          <a:p>
            <a:r>
              <a:rPr lang="x-none"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12" name="Date Placeholder 6"/>
          <p:cNvSpPr>
            <a:spLocks noGrp="1"/>
          </p:cNvSpPr>
          <p:nvPr>
            <p:ph type="dt" sz="half" idx="10"/>
          </p:nvPr>
        </p:nvSpPr>
        <p:spPr/>
        <p:txBody>
          <a:bodyPr/>
          <a:lstStyle>
            <a:lvl1pPr>
              <a:defRPr smtClean="0">
                <a:solidFill>
                  <a:schemeClr val="bg1"/>
                </a:solidFill>
              </a:defRPr>
            </a:lvl1pPr>
          </a:lstStyle>
          <a:p>
            <a:pPr>
              <a:defRPr/>
            </a:pPr>
            <a:fld id="{D36247DA-ADC9-E14B-BAAB-0060B097DB60}" type="datetime1">
              <a:rPr lang="en-US" smtClean="0"/>
              <a:t>3/11/15</a:t>
            </a:fld>
            <a:endParaRPr lang="en-US"/>
          </a:p>
        </p:txBody>
      </p:sp>
      <p:sp>
        <p:nvSpPr>
          <p:cNvPr id="13" name="Footer Placeholder 7"/>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solidFill>
                  <a:schemeClr val="bg1"/>
                </a:solidFill>
                <a:latin typeface="+mn-lt"/>
                <a:ea typeface="+mn-ea"/>
                <a:cs typeface="+mn-cs"/>
              </a:defRPr>
            </a:lvl1pPr>
          </a:lstStyle>
          <a:p>
            <a:pPr>
              <a:defRPr/>
            </a:pPr>
            <a:endParaRPr lang="en-US"/>
          </a:p>
        </p:txBody>
      </p:sp>
      <p:sp>
        <p:nvSpPr>
          <p:cNvPr id="14" name="Slide Number Placeholder 8"/>
          <p:cNvSpPr>
            <a:spLocks noGrp="1"/>
          </p:cNvSpPr>
          <p:nvPr>
            <p:ph type="sldNum" sz="quarter" idx="12"/>
          </p:nvPr>
        </p:nvSpPr>
        <p:spPr/>
        <p:txBody>
          <a:bodyPr/>
          <a:lstStyle>
            <a:lvl1pPr>
              <a:defRPr smtClean="0">
                <a:solidFill>
                  <a:schemeClr val="bg1"/>
                </a:solidFill>
              </a:defRPr>
            </a:lvl1pPr>
          </a:lstStyle>
          <a:p>
            <a:pPr>
              <a:defRPr/>
            </a:pPr>
            <a:fld id="{7B4A58A3-FACC-9B40-828F-1523599DD5E1}" type="slidenum">
              <a:rPr lang="en-US"/>
              <a:pPr>
                <a:defRPr/>
              </a:pPr>
              <a:t>‹#›</a:t>
            </a:fld>
            <a:endParaRPr lang="en-US"/>
          </a:p>
        </p:txBody>
      </p:sp>
    </p:spTree>
    <p:extLst>
      <p:ext uri="{BB962C8B-B14F-4D97-AF65-F5344CB8AC3E}">
        <p14:creationId xmlns:p14="http://schemas.microsoft.com/office/powerpoint/2010/main" val="1033300414"/>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lstStyle>
            <a:lvl1pPr algn="l">
              <a:lnSpc>
                <a:spcPct val="80000"/>
              </a:lnSpc>
              <a:defRPr sz="4800" b="0"/>
            </a:lvl1pPr>
          </a:lstStyle>
          <a:p>
            <a:r>
              <a:rPr lang="x-none"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C412C37E-8AD8-3248-955D-6A94F847398D}" type="datetime1">
              <a:rPr lang="en-US" smtClean="0"/>
              <a:t>3/11/15</a:t>
            </a:fld>
            <a:endParaRPr/>
          </a:p>
        </p:txBody>
      </p:sp>
      <p:sp>
        <p:nvSpPr>
          <p:cNvPr id="6" name="Footer Placeholder 5"/>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7" name="Slide Number Placeholder 6"/>
          <p:cNvSpPr>
            <a:spLocks noGrp="1"/>
          </p:cNvSpPr>
          <p:nvPr>
            <p:ph type="sldNum" sz="quarter" idx="12"/>
          </p:nvPr>
        </p:nvSpPr>
        <p:spPr/>
        <p:txBody>
          <a:bodyPr/>
          <a:lstStyle>
            <a:lvl1pPr>
              <a:defRPr/>
            </a:lvl1pPr>
          </a:lstStyle>
          <a:p>
            <a:pPr>
              <a:defRPr/>
            </a:pPr>
            <a:fld id="{6B1A68E5-BB4F-8A4E-B800-CD679AA9ECD1}" type="slidenum">
              <a:rPr/>
              <a:pPr>
                <a:defRPr/>
              </a:pPr>
              <a:t>‹#›</a:t>
            </a:fld>
            <a:endParaRPr/>
          </a:p>
        </p:txBody>
      </p:sp>
    </p:spTree>
    <p:extLst>
      <p:ext uri="{BB962C8B-B14F-4D97-AF65-F5344CB8AC3E}">
        <p14:creationId xmlns:p14="http://schemas.microsoft.com/office/powerpoint/2010/main" val="2883235240"/>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smtClean="0"/>
              <a:t>Click to edit Master title style</a:t>
            </a:r>
            <a:endParaRPr lang="en-US"/>
          </a:p>
        </p:txBody>
      </p:sp>
      <p:sp>
        <p:nvSpPr>
          <p:cNvPr id="9" name="Picture Placeholder 15" descr="If presenting remotely, you can insert your photo here"/>
          <p:cNvSpPr>
            <a:spLocks noGrp="1"/>
          </p:cNvSpPr>
          <p:nvPr>
            <p:ph type="pic" sz="quarter" idx="15"/>
          </p:nvPr>
        </p:nvSpPr>
        <p:spPr>
          <a:xfrm>
            <a:off x="2286000" y="1828800"/>
            <a:ext cx="3474720" cy="3840480"/>
          </a:xfrm>
          <a:solidFill>
            <a:schemeClr val="bg2"/>
          </a:solidFill>
        </p:spPr>
        <p:txBody>
          <a:bodyPr tIns="91440" rtlCol="0">
            <a:noAutofit/>
          </a:bodyPr>
          <a:lstStyle>
            <a:lvl1pPr marL="0" indent="0" algn="ctr">
              <a:spcBef>
                <a:spcPts val="0"/>
              </a:spcBef>
              <a:buNone/>
              <a:defRPr sz="1800" baseline="0">
                <a:solidFill>
                  <a:schemeClr val="tx1"/>
                </a:solidFill>
              </a:defRPr>
            </a:lvl1pPr>
          </a:lstStyle>
          <a:p>
            <a:pPr lvl="0"/>
            <a:r>
              <a:rPr lang="x-none" noProof="0" smtClean="0"/>
              <a:t>Drag picture to placeholder or click icon to add</a:t>
            </a:r>
            <a:endParaRPr noProof="0"/>
          </a:p>
        </p:txBody>
      </p:sp>
      <p:sp>
        <p:nvSpPr>
          <p:cNvPr id="10" name="Text Placeholder 10"/>
          <p:cNvSpPr>
            <a:spLocks noGrp="1"/>
          </p:cNvSpPr>
          <p:nvPr>
            <p:ph type="body" sz="quarter" idx="16"/>
          </p:nvPr>
        </p:nvSpPr>
        <p:spPr>
          <a:xfrm>
            <a:off x="6035040" y="1828799"/>
            <a:ext cx="5623560" cy="3840480"/>
          </a:xfrm>
        </p:spPr>
        <p:txBody>
          <a:bodyPr anchor="ctr"/>
          <a:lstStyle>
            <a:lvl1pPr>
              <a:spcBef>
                <a:spcPts val="0"/>
              </a:spcBef>
              <a:spcAft>
                <a:spcPts val="800"/>
              </a:spcAft>
              <a:buClr>
                <a:schemeClr val="bg1"/>
              </a:buClr>
              <a:defRPr b="1"/>
            </a:lvl1pPr>
            <a:lvl2pPr marL="228600">
              <a:spcBef>
                <a:spcPts val="0"/>
              </a:spcBef>
              <a:buClr>
                <a:schemeClr val="bg1"/>
              </a:buClr>
              <a:defRPr/>
            </a:lvl2pPr>
          </a:lstStyle>
          <a:p>
            <a:pPr lvl="0"/>
            <a:r>
              <a:rPr lang="x-none" smtClean="0"/>
              <a:t>Click to edit Master text styles</a:t>
            </a:r>
          </a:p>
          <a:p>
            <a:pPr lvl="1"/>
            <a:r>
              <a:rPr lang="x-none" smtClean="0"/>
              <a:t>Second level</a:t>
            </a:r>
          </a:p>
        </p:txBody>
      </p:sp>
      <p:sp>
        <p:nvSpPr>
          <p:cNvPr id="5" name="Date Placeholder 4"/>
          <p:cNvSpPr>
            <a:spLocks noGrp="1"/>
          </p:cNvSpPr>
          <p:nvPr>
            <p:ph type="dt" sz="half" idx="17"/>
          </p:nvPr>
        </p:nvSpPr>
        <p:spPr/>
        <p:txBody>
          <a:bodyPr/>
          <a:lstStyle>
            <a:lvl1pPr>
              <a:defRPr/>
            </a:lvl1pPr>
          </a:lstStyle>
          <a:p>
            <a:pPr>
              <a:defRPr/>
            </a:pPr>
            <a:fld id="{03CF9A4B-4E34-E14A-907B-3FECAC6ABA02}" type="datetime1">
              <a:rPr lang="en-US" smtClean="0"/>
              <a:t>3/11/15</a:t>
            </a:fld>
            <a:endParaRPr/>
          </a:p>
        </p:txBody>
      </p:sp>
      <p:sp>
        <p:nvSpPr>
          <p:cNvPr id="6" name="Footer Placeholder 5"/>
          <p:cNvSpPr>
            <a:spLocks noGrp="1"/>
          </p:cNvSpPr>
          <p:nvPr>
            <p:ph type="ftr" sz="quarter" idx="18"/>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7" name="Slide Number Placeholder 6"/>
          <p:cNvSpPr>
            <a:spLocks noGrp="1"/>
          </p:cNvSpPr>
          <p:nvPr>
            <p:ph type="sldNum" sz="quarter" idx="19"/>
          </p:nvPr>
        </p:nvSpPr>
        <p:spPr/>
        <p:txBody>
          <a:bodyPr/>
          <a:lstStyle>
            <a:lvl1pPr>
              <a:defRPr/>
            </a:lvl1pPr>
          </a:lstStyle>
          <a:p>
            <a:pPr>
              <a:defRPr/>
            </a:pPr>
            <a:fld id="{DD9DEA46-A87F-F045-9DFA-7EA4900BEC89}" type="slidenum">
              <a:rPr/>
              <a:pPr>
                <a:defRPr/>
              </a:pPr>
              <a:t>‹#›</a:t>
            </a:fld>
            <a:endParaRPr/>
          </a:p>
        </p:txBody>
      </p:sp>
    </p:spTree>
    <p:extLst>
      <p:ext uri="{BB962C8B-B14F-4D97-AF65-F5344CB8AC3E}">
        <p14:creationId xmlns:p14="http://schemas.microsoft.com/office/powerpoint/2010/main" val="3436817849"/>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3198812" y="1905000"/>
            <a:ext cx="8456613" cy="2209800"/>
          </a:xfrm>
        </p:spPr>
        <p:txBody>
          <a:bodyPr anchor="t"/>
          <a:lstStyle>
            <a:lvl1pPr marL="228600" indent="-228600" algn="l">
              <a:defRPr sz="4000" b="0"/>
            </a:lvl1pPr>
          </a:lstStyle>
          <a:p>
            <a:r>
              <a:rPr lang="x-none" smtClean="0"/>
              <a:t>Click to edit Master title style</a:t>
            </a:r>
            <a:endParaRPr dirty="0"/>
          </a:p>
        </p:txBody>
      </p:sp>
      <p:sp>
        <p:nvSpPr>
          <p:cNvPr id="4" name="Text Placeholder 3"/>
          <p:cNvSpPr>
            <a:spLocks noGrp="1"/>
          </p:cNvSpPr>
          <p:nvPr>
            <p:ph type="body" sz="half" idx="2"/>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319A2E13-B25B-F04A-9202-B75FBDAB5D06}" type="datetime1">
              <a:rPr lang="en-US" smtClean="0"/>
              <a:t>3/11/15</a:t>
            </a:fld>
            <a:endParaRPr/>
          </a:p>
        </p:txBody>
      </p:sp>
      <p:sp>
        <p:nvSpPr>
          <p:cNvPr id="6" name="Footer Placeholder 5"/>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7" name="Slide Number Placeholder 6"/>
          <p:cNvSpPr>
            <a:spLocks noGrp="1"/>
          </p:cNvSpPr>
          <p:nvPr>
            <p:ph type="sldNum" sz="quarter" idx="12"/>
          </p:nvPr>
        </p:nvSpPr>
        <p:spPr/>
        <p:txBody>
          <a:bodyPr/>
          <a:lstStyle>
            <a:lvl1pPr>
              <a:defRPr/>
            </a:lvl1pPr>
          </a:lstStyle>
          <a:p>
            <a:pPr>
              <a:defRPr/>
            </a:pPr>
            <a:fld id="{85A7D6E4-FA70-AE4F-A252-560E7A4899FE}" type="slidenum">
              <a:rPr/>
              <a:pPr>
                <a:defRPr/>
              </a:pPr>
              <a:t>‹#›</a:t>
            </a:fld>
            <a:endParaRPr/>
          </a:p>
        </p:txBody>
      </p:sp>
    </p:spTree>
    <p:extLst>
      <p:ext uri="{BB962C8B-B14F-4D97-AF65-F5344CB8AC3E}">
        <p14:creationId xmlns:p14="http://schemas.microsoft.com/office/powerpoint/2010/main" val="834759"/>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3198812" y="1905000"/>
            <a:ext cx="8456613" cy="2209800"/>
          </a:xfrm>
        </p:spPr>
        <p:txBody>
          <a:bodyPr anchor="t"/>
          <a:lstStyle>
            <a:lvl1pPr marL="228600" indent="-228600" algn="l">
              <a:defRPr sz="4000" b="0"/>
            </a:lvl1pPr>
          </a:lstStyle>
          <a:p>
            <a:r>
              <a:rPr lang="x-none" smtClean="0"/>
              <a:t>Click to edit Master title style</a:t>
            </a:r>
            <a:endParaRPr/>
          </a:p>
        </p:txBody>
      </p:sp>
      <p:sp>
        <p:nvSpPr>
          <p:cNvPr id="4" name="Text Placeholder 3"/>
          <p:cNvSpPr>
            <a:spLocks noGrp="1"/>
          </p:cNvSpPr>
          <p:nvPr>
            <p:ph type="body" sz="half" idx="2"/>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8" name="Picture Placeholder 15"/>
          <p:cNvSpPr>
            <a:spLocks noGrp="1" noChangeAspect="1"/>
          </p:cNvSpPr>
          <p:nvPr>
            <p:ph type="pic" sz="quarter" idx="14"/>
          </p:nvPr>
        </p:nvSpPr>
        <p:spPr>
          <a:xfrm>
            <a:off x="531812" y="1905000"/>
            <a:ext cx="2194560" cy="3072384"/>
          </a:xfrm>
          <a:noFill/>
        </p:spPr>
        <p:txBody>
          <a:bodyPr tIns="91440" rtlCol="0">
            <a:noAutofit/>
          </a:bodyPr>
          <a:lstStyle>
            <a:lvl1pPr marL="0" indent="0" algn="ctr">
              <a:spcBef>
                <a:spcPts val="0"/>
              </a:spcBef>
              <a:buNone/>
              <a:defRPr sz="1800" baseline="0">
                <a:solidFill>
                  <a:schemeClr val="tx1"/>
                </a:solidFill>
              </a:defRPr>
            </a:lvl1pPr>
          </a:lstStyle>
          <a:p>
            <a:pPr lvl="0"/>
            <a:r>
              <a:rPr lang="x-none" noProof="0" smtClean="0"/>
              <a:t>Drag picture to placeholder or click icon to add</a:t>
            </a:r>
            <a:endParaRPr noProof="0"/>
          </a:p>
        </p:txBody>
      </p:sp>
      <p:sp>
        <p:nvSpPr>
          <p:cNvPr id="5" name="Date Placeholder 4"/>
          <p:cNvSpPr>
            <a:spLocks noGrp="1"/>
          </p:cNvSpPr>
          <p:nvPr>
            <p:ph type="dt" sz="half" idx="15"/>
          </p:nvPr>
        </p:nvSpPr>
        <p:spPr/>
        <p:txBody>
          <a:bodyPr/>
          <a:lstStyle>
            <a:lvl1pPr>
              <a:defRPr/>
            </a:lvl1pPr>
          </a:lstStyle>
          <a:p>
            <a:pPr>
              <a:defRPr/>
            </a:pPr>
            <a:fld id="{315AB96F-E734-AA4B-A846-6A91AE4766F8}" type="datetime1">
              <a:rPr lang="en-US" smtClean="0"/>
              <a:t>3/11/15</a:t>
            </a:fld>
            <a:endParaRPr/>
          </a:p>
        </p:txBody>
      </p:sp>
      <p:sp>
        <p:nvSpPr>
          <p:cNvPr id="6" name="Footer Placeholder 5"/>
          <p:cNvSpPr>
            <a:spLocks noGrp="1"/>
          </p:cNvSpPr>
          <p:nvPr>
            <p:ph type="ftr" sz="quarter" idx="16"/>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7" name="Slide Number Placeholder 6"/>
          <p:cNvSpPr>
            <a:spLocks noGrp="1"/>
          </p:cNvSpPr>
          <p:nvPr>
            <p:ph type="sldNum" sz="quarter" idx="17"/>
          </p:nvPr>
        </p:nvSpPr>
        <p:spPr/>
        <p:txBody>
          <a:bodyPr/>
          <a:lstStyle>
            <a:lvl1pPr>
              <a:defRPr/>
            </a:lvl1pPr>
          </a:lstStyle>
          <a:p>
            <a:pPr>
              <a:defRPr/>
            </a:pPr>
            <a:fld id="{9314579D-F2CA-7B41-9B12-F6B593D2B92F}" type="slidenum">
              <a:rPr/>
              <a:pPr>
                <a:defRPr/>
              </a:pPr>
              <a:t>‹#›</a:t>
            </a:fld>
            <a:endParaRPr/>
          </a:p>
        </p:txBody>
      </p:sp>
    </p:spTree>
    <p:extLst>
      <p:ext uri="{BB962C8B-B14F-4D97-AF65-F5344CB8AC3E}">
        <p14:creationId xmlns:p14="http://schemas.microsoft.com/office/powerpoint/2010/main" val="2894210323"/>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8" name="Title 7"/>
          <p:cNvSpPr>
            <a:spLocks noGrp="1"/>
          </p:cNvSpPr>
          <p:nvPr>
            <p:ph type="title"/>
          </p:nvPr>
        </p:nvSpPr>
        <p:spPr/>
        <p:txBody>
          <a:bodyPr/>
          <a:lstStyle/>
          <a:p>
            <a:r>
              <a:rPr lang="x-none" smtClean="0"/>
              <a:t>Click to edit Master title style</a:t>
            </a:r>
            <a:endParaRPr dirty="0"/>
          </a:p>
        </p:txBody>
      </p:sp>
      <p:sp>
        <p:nvSpPr>
          <p:cNvPr id="6" name="Date Placeholder 4"/>
          <p:cNvSpPr>
            <a:spLocks noGrp="1"/>
          </p:cNvSpPr>
          <p:nvPr>
            <p:ph type="dt" sz="half" idx="10"/>
          </p:nvPr>
        </p:nvSpPr>
        <p:spPr/>
        <p:txBody>
          <a:bodyPr/>
          <a:lstStyle>
            <a:lvl1pPr>
              <a:defRPr/>
            </a:lvl1pPr>
          </a:lstStyle>
          <a:p>
            <a:pPr>
              <a:defRPr/>
            </a:pPr>
            <a:fld id="{D8969FC5-2770-764C-86CD-074AED9F9C25}" type="datetime1">
              <a:rPr lang="en-US" smtClean="0"/>
              <a:t>3/11/15</a:t>
            </a:fld>
            <a:endParaRPr/>
          </a:p>
        </p:txBody>
      </p:sp>
      <p:sp>
        <p:nvSpPr>
          <p:cNvPr id="7" name="Footer Placeholder 5"/>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a:p>
        </p:txBody>
      </p:sp>
      <p:sp>
        <p:nvSpPr>
          <p:cNvPr id="9" name="Slide Number Placeholder 6"/>
          <p:cNvSpPr>
            <a:spLocks noGrp="1"/>
          </p:cNvSpPr>
          <p:nvPr>
            <p:ph type="sldNum" sz="quarter" idx="12"/>
          </p:nvPr>
        </p:nvSpPr>
        <p:spPr/>
        <p:txBody>
          <a:bodyPr/>
          <a:lstStyle>
            <a:lvl1pPr>
              <a:defRPr/>
            </a:lvl1pPr>
          </a:lstStyle>
          <a:p>
            <a:pPr>
              <a:defRPr/>
            </a:pPr>
            <a:fld id="{B84B59A6-6CCA-A449-A592-0AB785661825}" type="slidenum">
              <a:rPr/>
              <a:pPr>
                <a:defRPr/>
              </a:pPr>
              <a:t>‹#›</a:t>
            </a:fld>
            <a:endParaRPr/>
          </a:p>
        </p:txBody>
      </p:sp>
    </p:spTree>
    <p:extLst>
      <p:ext uri="{BB962C8B-B14F-4D97-AF65-F5344CB8AC3E}">
        <p14:creationId xmlns:p14="http://schemas.microsoft.com/office/powerpoint/2010/main" val="766680868"/>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4189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7999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11" name="Title 10"/>
          <p:cNvSpPr>
            <a:spLocks noGrp="1"/>
          </p:cNvSpPr>
          <p:nvPr>
            <p:ph type="title"/>
          </p:nvPr>
        </p:nvSpPr>
        <p:spPr/>
        <p:txBody>
          <a:bodyPr/>
          <a:lstStyle/>
          <a:p>
            <a:r>
              <a:rPr lang="x-none" smtClean="0"/>
              <a:t>Click to edit Master title style</a:t>
            </a:r>
            <a:endParaRPr dirty="0"/>
          </a:p>
        </p:txBody>
      </p:sp>
      <p:sp>
        <p:nvSpPr>
          <p:cNvPr id="9" name="Date Placeholder 4"/>
          <p:cNvSpPr>
            <a:spLocks noGrp="1"/>
          </p:cNvSpPr>
          <p:nvPr>
            <p:ph type="dt" sz="half" idx="14"/>
          </p:nvPr>
        </p:nvSpPr>
        <p:spPr/>
        <p:txBody>
          <a:bodyPr/>
          <a:lstStyle>
            <a:lvl1pPr>
              <a:defRPr/>
            </a:lvl1pPr>
          </a:lstStyle>
          <a:p>
            <a:pPr>
              <a:defRPr/>
            </a:pPr>
            <a:fld id="{DC505535-8A4A-1F4B-9964-2A9AE17720D7}" type="datetime1">
              <a:rPr lang="en-US" smtClean="0"/>
              <a:t>3/11/15</a:t>
            </a:fld>
            <a:endParaRPr/>
          </a:p>
        </p:txBody>
      </p:sp>
      <p:sp>
        <p:nvSpPr>
          <p:cNvPr id="10" name="Footer Placeholder 5"/>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12" name="Slide Number Placeholder 6"/>
          <p:cNvSpPr>
            <a:spLocks noGrp="1"/>
          </p:cNvSpPr>
          <p:nvPr>
            <p:ph type="sldNum" sz="quarter" idx="16"/>
          </p:nvPr>
        </p:nvSpPr>
        <p:spPr/>
        <p:txBody>
          <a:bodyPr/>
          <a:lstStyle>
            <a:lvl1pPr>
              <a:defRPr/>
            </a:lvl1pPr>
          </a:lstStyle>
          <a:p>
            <a:pPr>
              <a:defRPr/>
            </a:pPr>
            <a:fld id="{E818E373-FB68-4147-87BB-2C64EBF1C6FE}" type="slidenum">
              <a:rPr/>
              <a:pPr>
                <a:defRPr/>
              </a:pPr>
              <a:t>‹#›</a:t>
            </a:fld>
            <a:endParaRPr/>
          </a:p>
        </p:txBody>
      </p:sp>
    </p:spTree>
    <p:extLst>
      <p:ext uri="{BB962C8B-B14F-4D97-AF65-F5344CB8AC3E}">
        <p14:creationId xmlns:p14="http://schemas.microsoft.com/office/powerpoint/2010/main" val="2104562546"/>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11" name="Title 10"/>
          <p:cNvSpPr>
            <a:spLocks noGrp="1"/>
          </p:cNvSpPr>
          <p:nvPr>
            <p:ph type="title"/>
          </p:nvPr>
        </p:nvSpPr>
        <p:spPr/>
        <p:txBody>
          <a:bodyPr/>
          <a:lstStyle/>
          <a:p>
            <a:r>
              <a:rPr lang="x-none" smtClean="0"/>
              <a:t>Click to edit Master title style</a:t>
            </a:r>
            <a:endParaRPr dirty="0"/>
          </a:p>
        </p:txBody>
      </p:sp>
      <p:sp>
        <p:nvSpPr>
          <p:cNvPr id="10" name="Date Placeholder 4"/>
          <p:cNvSpPr>
            <a:spLocks noGrp="1"/>
          </p:cNvSpPr>
          <p:nvPr>
            <p:ph type="dt" sz="half" idx="15"/>
          </p:nvPr>
        </p:nvSpPr>
        <p:spPr/>
        <p:txBody>
          <a:bodyPr/>
          <a:lstStyle>
            <a:lvl1pPr>
              <a:defRPr/>
            </a:lvl1pPr>
          </a:lstStyle>
          <a:p>
            <a:pPr>
              <a:defRPr/>
            </a:pPr>
            <a:fld id="{E65407CC-2E32-0444-A61A-1F718BB462F4}" type="datetime1">
              <a:rPr lang="en-US" smtClean="0"/>
              <a:t>3/11/15</a:t>
            </a:fld>
            <a:endParaRPr/>
          </a:p>
        </p:txBody>
      </p:sp>
      <p:sp>
        <p:nvSpPr>
          <p:cNvPr id="12" name="Footer Placeholder 5"/>
          <p:cNvSpPr>
            <a:spLocks noGrp="1"/>
          </p:cNvSpPr>
          <p:nvPr>
            <p:ph type="ftr" sz="quarter" idx="16"/>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13" name="Slide Number Placeholder 6"/>
          <p:cNvSpPr>
            <a:spLocks noGrp="1"/>
          </p:cNvSpPr>
          <p:nvPr>
            <p:ph type="sldNum" sz="quarter" idx="17"/>
          </p:nvPr>
        </p:nvSpPr>
        <p:spPr/>
        <p:txBody>
          <a:bodyPr/>
          <a:lstStyle>
            <a:lvl1pPr>
              <a:defRPr/>
            </a:lvl1pPr>
          </a:lstStyle>
          <a:p>
            <a:pPr>
              <a:defRPr/>
            </a:pPr>
            <a:fld id="{A1AD098A-A112-BE40-8589-17EA4FB56D7F}" type="slidenum">
              <a:rPr/>
              <a:pPr>
                <a:defRPr/>
              </a:pPr>
              <a:t>‹#›</a:t>
            </a:fld>
            <a:endParaRPr/>
          </a:p>
        </p:txBody>
      </p:sp>
    </p:spTree>
    <p:extLst>
      <p:ext uri="{BB962C8B-B14F-4D97-AF65-F5344CB8AC3E}">
        <p14:creationId xmlns:p14="http://schemas.microsoft.com/office/powerpoint/2010/main" val="3087620211"/>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813" y="3733800"/>
            <a:ext cx="11125200"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x-none" smtClean="0"/>
              <a:t>Click to edit Master text styles</a:t>
            </a:r>
          </a:p>
        </p:txBody>
      </p: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x-none"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x-none"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x-none" smtClean="0"/>
              <a:t>Click to edit Master text styles</a:t>
            </a:r>
          </a:p>
        </p:txBody>
      </p:sp>
      <p:sp>
        <p:nvSpPr>
          <p:cNvPr id="3" name="Title 2"/>
          <p:cNvSpPr>
            <a:spLocks noGrp="1"/>
          </p:cNvSpPr>
          <p:nvPr>
            <p:ph type="title"/>
          </p:nvPr>
        </p:nvSpPr>
        <p:spPr/>
        <p:txBody>
          <a:bodyPr/>
          <a:lstStyle/>
          <a:p>
            <a:r>
              <a:rPr lang="x-none" smtClean="0"/>
              <a:t>Click to edit Master title style</a:t>
            </a:r>
            <a:endParaRPr dirty="0"/>
          </a:p>
        </p:txBody>
      </p:sp>
      <p:sp>
        <p:nvSpPr>
          <p:cNvPr id="9" name="Date Placeholder 4"/>
          <p:cNvSpPr>
            <a:spLocks noGrp="1"/>
          </p:cNvSpPr>
          <p:nvPr>
            <p:ph type="dt" sz="half" idx="19"/>
          </p:nvPr>
        </p:nvSpPr>
        <p:spPr/>
        <p:txBody>
          <a:bodyPr/>
          <a:lstStyle>
            <a:lvl1pPr>
              <a:defRPr/>
            </a:lvl1pPr>
          </a:lstStyle>
          <a:p>
            <a:pPr>
              <a:defRPr/>
            </a:pPr>
            <a:fld id="{810B84D1-72C0-8946-8966-B1BDB1E8CB22}" type="datetime1">
              <a:rPr lang="en-US" smtClean="0"/>
              <a:t>3/11/15</a:t>
            </a:fld>
            <a:endParaRPr/>
          </a:p>
        </p:txBody>
      </p:sp>
      <p:sp>
        <p:nvSpPr>
          <p:cNvPr id="10" name="Footer Placeholder 5"/>
          <p:cNvSpPr>
            <a:spLocks noGrp="1"/>
          </p:cNvSpPr>
          <p:nvPr>
            <p:ph type="ftr" sz="quarter" idx="20"/>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11" name="Slide Number Placeholder 6"/>
          <p:cNvSpPr>
            <a:spLocks noGrp="1"/>
          </p:cNvSpPr>
          <p:nvPr>
            <p:ph type="sldNum" sz="quarter" idx="21"/>
          </p:nvPr>
        </p:nvSpPr>
        <p:spPr/>
        <p:txBody>
          <a:bodyPr/>
          <a:lstStyle>
            <a:lvl1pPr>
              <a:defRPr/>
            </a:lvl1pPr>
          </a:lstStyle>
          <a:p>
            <a:pPr>
              <a:defRPr/>
            </a:pPr>
            <a:fld id="{D4D1A4A2-5456-1143-A040-2A7986347849}" type="slidenum">
              <a:rPr/>
              <a:pPr>
                <a:defRPr/>
              </a:pPr>
              <a:t>‹#›</a:t>
            </a:fld>
            <a:endParaRPr/>
          </a:p>
        </p:txBody>
      </p:sp>
    </p:spTree>
    <p:extLst>
      <p:ext uri="{BB962C8B-B14F-4D97-AF65-F5344CB8AC3E}">
        <p14:creationId xmlns:p14="http://schemas.microsoft.com/office/powerpoint/2010/main" val="3442780533"/>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x-none" smtClean="0"/>
              <a:t>Click to edit Master text styles</a:t>
            </a:r>
          </a:p>
        </p:txBody>
      </p:sp>
      <p:sp>
        <p:nvSpPr>
          <p:cNvPr id="2" name="Title 1"/>
          <p:cNvSpPr>
            <a:spLocks noGrp="1"/>
          </p:cNvSpPr>
          <p:nvPr>
            <p:ph type="title"/>
          </p:nvPr>
        </p:nvSpPr>
        <p:spPr>
          <a:xfrm>
            <a:off x="760412" y="1524000"/>
            <a:ext cx="4076700" cy="2743200"/>
          </a:xfrm>
        </p:spPr>
        <p:txBody>
          <a:bodyPr anchor="ctr"/>
          <a:lstStyle>
            <a:lvl1pPr algn="r">
              <a:defRPr sz="16600" b="1">
                <a:solidFill>
                  <a:schemeClr val="accent3"/>
                </a:solidFill>
              </a:defRPr>
            </a:lvl1pPr>
          </a:lstStyle>
          <a:p>
            <a:r>
              <a:rPr lang="x-none" smtClean="0"/>
              <a:t>Click to edit Master title style</a:t>
            </a:r>
            <a:endParaRPr lang="en-US" dirty="0"/>
          </a:p>
        </p:txBody>
      </p:sp>
      <p:sp>
        <p:nvSpPr>
          <p:cNvPr id="4" name="Date Placeholder 4"/>
          <p:cNvSpPr>
            <a:spLocks noGrp="1"/>
          </p:cNvSpPr>
          <p:nvPr>
            <p:ph type="dt" sz="half" idx="16"/>
          </p:nvPr>
        </p:nvSpPr>
        <p:spPr/>
        <p:txBody>
          <a:bodyPr/>
          <a:lstStyle>
            <a:lvl1pPr>
              <a:defRPr/>
            </a:lvl1pPr>
          </a:lstStyle>
          <a:p>
            <a:pPr>
              <a:defRPr/>
            </a:pPr>
            <a:fld id="{CAA22B12-2086-9E4C-8E13-7B510AA7B9FA}" type="datetime1">
              <a:rPr lang="en-US" smtClean="0"/>
              <a:t>3/11/15</a:t>
            </a:fld>
            <a:endParaRPr/>
          </a:p>
        </p:txBody>
      </p:sp>
      <p:sp>
        <p:nvSpPr>
          <p:cNvPr id="5" name="Footer Placeholder 5"/>
          <p:cNvSpPr>
            <a:spLocks noGrp="1"/>
          </p:cNvSpPr>
          <p:nvPr>
            <p:ph type="ftr" sz="quarter" idx="17"/>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6" name="Slide Number Placeholder 6"/>
          <p:cNvSpPr>
            <a:spLocks noGrp="1"/>
          </p:cNvSpPr>
          <p:nvPr>
            <p:ph type="sldNum" sz="quarter" idx="18"/>
          </p:nvPr>
        </p:nvSpPr>
        <p:spPr/>
        <p:txBody>
          <a:bodyPr/>
          <a:lstStyle>
            <a:lvl1pPr>
              <a:defRPr/>
            </a:lvl1pPr>
          </a:lstStyle>
          <a:p>
            <a:pPr>
              <a:defRPr/>
            </a:pPr>
            <a:fld id="{04063369-D665-E146-B82B-C595DC88A66D}" type="slidenum">
              <a:rPr/>
              <a:pPr>
                <a:defRPr/>
              </a:pPr>
              <a:t>‹#›</a:t>
            </a:fld>
            <a:endParaRPr/>
          </a:p>
        </p:txBody>
      </p:sp>
    </p:spTree>
    <p:extLst>
      <p:ext uri="{BB962C8B-B14F-4D97-AF65-F5344CB8AC3E}">
        <p14:creationId xmlns:p14="http://schemas.microsoft.com/office/powerpoint/2010/main" val="3093345675"/>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dirty="0">
                <a:latin typeface="+mn-lt"/>
                <a:ea typeface="+mn-ea"/>
                <a:cs typeface="+mn-cs"/>
              </a:rPr>
              <a:t>Copyright © </a:t>
            </a:r>
            <a:r>
              <a:rPr lang="en-US" sz="850" dirty="0" smtClean="0">
                <a:latin typeface="+mn-lt"/>
                <a:ea typeface="+mn-ea"/>
                <a:cs typeface="+mn-cs"/>
              </a:rPr>
              <a:t>2015,</a:t>
            </a:r>
            <a:r>
              <a:rPr sz="850" dirty="0" smtClean="0">
                <a:latin typeface="+mn-lt"/>
                <a:ea typeface="+mn-ea"/>
                <a:cs typeface="+mn-cs"/>
              </a:rPr>
              <a:t> </a:t>
            </a:r>
            <a:r>
              <a:rPr sz="850" dirty="0">
                <a:latin typeface="+mn-lt"/>
                <a:ea typeface="+mn-ea"/>
                <a:cs typeface="+mn-cs"/>
              </a:rPr>
              <a:t>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x-none"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6" name="Date Placeholder 3"/>
          <p:cNvSpPr>
            <a:spLocks noGrp="1"/>
          </p:cNvSpPr>
          <p:nvPr>
            <p:ph type="dt" sz="half" idx="10"/>
          </p:nvPr>
        </p:nvSpPr>
        <p:spPr/>
        <p:txBody>
          <a:bodyPr/>
          <a:lstStyle>
            <a:lvl1pPr>
              <a:defRPr smtClean="0">
                <a:solidFill>
                  <a:schemeClr val="tx1"/>
                </a:solidFill>
              </a:defRPr>
            </a:lvl1pPr>
          </a:lstStyle>
          <a:p>
            <a:pPr>
              <a:defRPr/>
            </a:pPr>
            <a:fld id="{2DC93A59-DDBE-DF4B-BCB5-9031FF2C70D4}" type="datetime1">
              <a:rPr lang="en-US" smtClean="0"/>
              <a:t>3/11/15</a:t>
            </a:fld>
            <a:endParaRPr lang="en-US"/>
          </a:p>
        </p:txBody>
      </p:sp>
      <p:sp>
        <p:nvSpPr>
          <p:cNvPr id="7" name="Footer Placeholder 4"/>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dirty="0">
                <a:solidFill>
                  <a:schemeClr val="tx1"/>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824551695"/>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11" name="Title 10"/>
          <p:cNvSpPr>
            <a:spLocks noGrp="1"/>
          </p:cNvSpPr>
          <p:nvPr>
            <p:ph type="title"/>
          </p:nvPr>
        </p:nvSpPr>
        <p:spPr/>
        <p:txBody>
          <a:bodyPr/>
          <a:lstStyle/>
          <a:p>
            <a:r>
              <a:rPr lang="x-none" smtClean="0"/>
              <a:t>Click to edit Master title style</a:t>
            </a:r>
            <a:endParaRPr dirty="0"/>
          </a:p>
        </p:txBody>
      </p:sp>
      <p:sp>
        <p:nvSpPr>
          <p:cNvPr id="8" name="Date Placeholder 6"/>
          <p:cNvSpPr>
            <a:spLocks noGrp="1"/>
          </p:cNvSpPr>
          <p:nvPr>
            <p:ph type="dt" sz="half" idx="10"/>
          </p:nvPr>
        </p:nvSpPr>
        <p:spPr/>
        <p:txBody>
          <a:bodyPr/>
          <a:lstStyle>
            <a:lvl1pPr>
              <a:defRPr/>
            </a:lvl1pPr>
          </a:lstStyle>
          <a:p>
            <a:pPr>
              <a:defRPr/>
            </a:pPr>
            <a:fld id="{0C07538C-447B-1B41-817E-2B5324874609}" type="datetime1">
              <a:rPr lang="en-US" smtClean="0"/>
              <a:t>3/11/15</a:t>
            </a:fld>
            <a:endParaRPr/>
          </a:p>
        </p:txBody>
      </p:sp>
      <p:sp>
        <p:nvSpPr>
          <p:cNvPr id="9" name="Footer Placeholder 7"/>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10" name="Slide Number Placeholder 8"/>
          <p:cNvSpPr>
            <a:spLocks noGrp="1"/>
          </p:cNvSpPr>
          <p:nvPr>
            <p:ph type="sldNum" sz="quarter" idx="12"/>
          </p:nvPr>
        </p:nvSpPr>
        <p:spPr/>
        <p:txBody>
          <a:bodyPr/>
          <a:lstStyle>
            <a:lvl1pPr>
              <a:defRPr/>
            </a:lvl1pPr>
          </a:lstStyle>
          <a:p>
            <a:pPr>
              <a:defRPr/>
            </a:pPr>
            <a:fld id="{BA5E3FFC-201B-E24B-8832-2D30AA3268E3}" type="slidenum">
              <a:rPr/>
              <a:pPr>
                <a:defRPr/>
              </a:pPr>
              <a:t>‹#›</a:t>
            </a:fld>
            <a:endParaRPr/>
          </a:p>
        </p:txBody>
      </p:sp>
    </p:spTree>
    <p:extLst>
      <p:ext uri="{BB962C8B-B14F-4D97-AF65-F5344CB8AC3E}">
        <p14:creationId xmlns:p14="http://schemas.microsoft.com/office/powerpoint/2010/main" val="4280989152"/>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4AC88BB6-74AB-484A-B247-6F1962536245}" type="datetime1">
              <a:rPr lang="en-US" smtClean="0"/>
              <a:t>3/11/15</a:t>
            </a:fld>
            <a:endParaRPr/>
          </a:p>
        </p:txBody>
      </p:sp>
      <p:sp>
        <p:nvSpPr>
          <p:cNvPr id="4" name="Footer Placeholder 3"/>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5" name="Slide Number Placeholder 4"/>
          <p:cNvSpPr>
            <a:spLocks noGrp="1"/>
          </p:cNvSpPr>
          <p:nvPr>
            <p:ph type="sldNum" sz="quarter" idx="12"/>
          </p:nvPr>
        </p:nvSpPr>
        <p:spPr/>
        <p:txBody>
          <a:bodyPr/>
          <a:lstStyle>
            <a:lvl1pPr>
              <a:defRPr/>
            </a:lvl1pPr>
          </a:lstStyle>
          <a:p>
            <a:pPr>
              <a:defRPr/>
            </a:pPr>
            <a:fld id="{F36AD815-3003-024A-A310-221C544C483A}" type="slidenum">
              <a:rPr/>
              <a:pPr>
                <a:defRPr/>
              </a:pPr>
              <a:t>‹#›</a:t>
            </a:fld>
            <a:endParaRPr/>
          </a:p>
        </p:txBody>
      </p:sp>
    </p:spTree>
    <p:extLst>
      <p:ext uri="{BB962C8B-B14F-4D97-AF65-F5344CB8AC3E}">
        <p14:creationId xmlns:p14="http://schemas.microsoft.com/office/powerpoint/2010/main" val="423454520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x-none" smtClean="0"/>
              <a:t>Click to edit Master text styles</a:t>
            </a:r>
          </a:p>
        </p:txBody>
      </p:sp>
      <p:sp>
        <p:nvSpPr>
          <p:cNvPr id="7" name="Title 6"/>
          <p:cNvSpPr>
            <a:spLocks noGrp="1"/>
          </p:cNvSpPr>
          <p:nvPr>
            <p:ph type="title"/>
          </p:nvPr>
        </p:nvSpPr>
        <p:spPr/>
        <p:txBody>
          <a:bodyPr/>
          <a:lstStyle/>
          <a:p>
            <a:r>
              <a:rPr lang="x-none" smtClean="0"/>
              <a:t>Click to edit Master title style</a:t>
            </a:r>
            <a:endParaRPr dirty="0"/>
          </a:p>
        </p:txBody>
      </p:sp>
      <p:sp>
        <p:nvSpPr>
          <p:cNvPr id="4" name="Date Placeholder 2"/>
          <p:cNvSpPr>
            <a:spLocks noGrp="1"/>
          </p:cNvSpPr>
          <p:nvPr>
            <p:ph type="dt" sz="half" idx="14"/>
          </p:nvPr>
        </p:nvSpPr>
        <p:spPr/>
        <p:txBody>
          <a:bodyPr/>
          <a:lstStyle>
            <a:lvl1pPr>
              <a:defRPr/>
            </a:lvl1pPr>
          </a:lstStyle>
          <a:p>
            <a:pPr>
              <a:defRPr/>
            </a:pPr>
            <a:fld id="{32B6A12A-6B2A-564B-8FB6-E679BED388F1}" type="datetime1">
              <a:rPr lang="en-US" smtClean="0"/>
              <a:t>3/11/15</a:t>
            </a:fld>
            <a:endParaRPr/>
          </a:p>
        </p:txBody>
      </p:sp>
      <p:sp>
        <p:nvSpPr>
          <p:cNvPr id="5" name="Footer Placeholder 3"/>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8" name="Slide Number Placeholder 4"/>
          <p:cNvSpPr>
            <a:spLocks noGrp="1"/>
          </p:cNvSpPr>
          <p:nvPr>
            <p:ph type="sldNum" sz="quarter" idx="16"/>
          </p:nvPr>
        </p:nvSpPr>
        <p:spPr/>
        <p:txBody>
          <a:bodyPr/>
          <a:lstStyle>
            <a:lvl1pPr>
              <a:defRPr/>
            </a:lvl1pPr>
          </a:lstStyle>
          <a:p>
            <a:pPr>
              <a:defRPr/>
            </a:pPr>
            <a:fld id="{AEFDB60B-70FE-4E43-8E8B-1C7C805D7318}" type="slidenum">
              <a:rPr/>
              <a:pPr>
                <a:defRPr/>
              </a:pPr>
              <a:t>‹#›</a:t>
            </a:fld>
            <a:endParaRPr/>
          </a:p>
        </p:txBody>
      </p:sp>
    </p:spTree>
    <p:extLst>
      <p:ext uri="{BB962C8B-B14F-4D97-AF65-F5344CB8AC3E}">
        <p14:creationId xmlns:p14="http://schemas.microsoft.com/office/powerpoint/2010/main" val="1153568933"/>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6" name="Content Placeholder 2"/>
          <p:cNvSpPr>
            <a:spLocks noGrp="1"/>
          </p:cNvSpPr>
          <p:nvPr>
            <p:ph idx="1"/>
          </p:nvPr>
        </p:nvSpPr>
        <p:spPr>
          <a:xfrm>
            <a:off x="531151" y="1524000"/>
            <a:ext cx="11126522" cy="4648200"/>
          </a:xfrm>
        </p:spPr>
        <p:txBody>
          <a:bodyPr>
            <a:normAutofit/>
          </a:bodyPr>
          <a:lstStyle>
            <a:lvl1pPr marL="1828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1pPr>
            <a:lvl2pPr marL="6400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2pPr>
            <a:lvl3pPr marL="10972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3pPr>
            <a:lvl4pPr marL="15544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4pPr>
            <a:lvl5pPr marL="2011680" indent="-182880">
              <a:lnSpc>
                <a:spcPct val="90000"/>
              </a:lnSpc>
              <a:spcBef>
                <a:spcPts val="0"/>
              </a:spcBef>
              <a:buClr>
                <a:schemeClr val="bg2"/>
              </a:buClr>
              <a:buFont typeface="Arial" panose="020B0604020202020204" pitchFamily="34" charset="0"/>
              <a:buChar char="•"/>
              <a:defRPr sz="1800">
                <a:latin typeface="Consolas" panose="020B0609020204030204" pitchFamily="49" charset="0"/>
                <a:cs typeface="Consolas" panose="020B0609020204030204" pitchFamily="49" charset="0"/>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7" name="Title 6"/>
          <p:cNvSpPr>
            <a:spLocks noGrp="1"/>
          </p:cNvSpPr>
          <p:nvPr>
            <p:ph type="title"/>
          </p:nvPr>
        </p:nvSpPr>
        <p:spPr/>
        <p:txBody>
          <a:bodyPr/>
          <a:lstStyle/>
          <a:p>
            <a:r>
              <a:rPr lang="x-none"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fld id="{F2D7EE0A-BFFB-3C4B-B8CC-2597088CA069}" type="datetime1">
              <a:rPr lang="en-US" smtClean="0"/>
              <a:t>3/11/15</a:t>
            </a:fld>
            <a:endParaRPr/>
          </a:p>
        </p:txBody>
      </p:sp>
      <p:sp>
        <p:nvSpPr>
          <p:cNvPr id="5" name="Footer Placeholder 3"/>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8" name="Slide Number Placeholder 4"/>
          <p:cNvSpPr>
            <a:spLocks noGrp="1"/>
          </p:cNvSpPr>
          <p:nvPr>
            <p:ph type="sldNum" sz="quarter" idx="12"/>
          </p:nvPr>
        </p:nvSpPr>
        <p:spPr/>
        <p:txBody>
          <a:bodyPr/>
          <a:lstStyle>
            <a:lvl1pPr>
              <a:defRPr/>
            </a:lvl1pPr>
          </a:lstStyle>
          <a:p>
            <a:pPr>
              <a:defRPr/>
            </a:pPr>
            <a:fld id="{51CAE8D1-7365-C143-8C58-BDE1D5F97E5A}" type="slidenum">
              <a:rPr/>
              <a:pPr>
                <a:defRPr/>
              </a:pPr>
              <a:t>‹#›</a:t>
            </a:fld>
            <a:endParaRPr/>
          </a:p>
        </p:txBody>
      </p:sp>
    </p:spTree>
    <p:extLst>
      <p:ext uri="{BB962C8B-B14F-4D97-AF65-F5344CB8AC3E}">
        <p14:creationId xmlns:p14="http://schemas.microsoft.com/office/powerpoint/2010/main" val="2849667389"/>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858337B3-3C91-9644-BED1-11982D7683AA}" type="datetime1">
              <a:rPr lang="en-US" smtClean="0"/>
              <a:t>3/11/15</a:t>
            </a:fld>
            <a:endParaRPr/>
          </a:p>
        </p:txBody>
      </p:sp>
      <p:sp>
        <p:nvSpPr>
          <p:cNvPr id="3" name="Footer Placeholder 2"/>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4" name="Slide Number Placeholder 3"/>
          <p:cNvSpPr>
            <a:spLocks noGrp="1"/>
          </p:cNvSpPr>
          <p:nvPr>
            <p:ph type="sldNum" sz="quarter" idx="12"/>
          </p:nvPr>
        </p:nvSpPr>
        <p:spPr/>
        <p:txBody>
          <a:bodyPr/>
          <a:lstStyle>
            <a:lvl1pPr>
              <a:defRPr/>
            </a:lvl1pPr>
          </a:lstStyle>
          <a:p>
            <a:pPr>
              <a:defRPr/>
            </a:pPr>
            <a:fld id="{D2BFBD27-960C-6F44-8799-B19F085921B7}" type="slidenum">
              <a:rPr/>
              <a:pPr>
                <a:defRPr/>
              </a:pPr>
              <a:t>‹#›</a:t>
            </a:fld>
            <a:endParaRPr/>
          </a:p>
        </p:txBody>
      </p:sp>
    </p:spTree>
    <p:extLst>
      <p:ext uri="{BB962C8B-B14F-4D97-AF65-F5344CB8AC3E}">
        <p14:creationId xmlns:p14="http://schemas.microsoft.com/office/powerpoint/2010/main" val="2523630438"/>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1" y="1524000"/>
            <a:ext cx="777240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Text Placeholder 3"/>
          <p:cNvSpPr>
            <a:spLocks noGrp="1"/>
          </p:cNvSpPr>
          <p:nvPr>
            <p:ph type="body" sz="half" idx="2"/>
          </p:nvPr>
        </p:nvSpPr>
        <p:spPr>
          <a:xfrm>
            <a:off x="8778240"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8" name="Title 7"/>
          <p:cNvSpPr>
            <a:spLocks noGrp="1"/>
          </p:cNvSpPr>
          <p:nvPr>
            <p:ph type="title"/>
          </p:nvPr>
        </p:nvSpPr>
        <p:spPr/>
        <p:txBody>
          <a:bodyPr/>
          <a:lstStyle/>
          <a:p>
            <a:r>
              <a:rPr lang="x-none" smtClean="0"/>
              <a:t>Click to edit Master title style</a:t>
            </a:r>
            <a:endParaRPr dirty="0"/>
          </a:p>
        </p:txBody>
      </p:sp>
      <p:sp>
        <p:nvSpPr>
          <p:cNvPr id="5" name="Date Placeholder 4"/>
          <p:cNvSpPr>
            <a:spLocks noGrp="1"/>
          </p:cNvSpPr>
          <p:nvPr>
            <p:ph type="dt" sz="half" idx="10"/>
          </p:nvPr>
        </p:nvSpPr>
        <p:spPr/>
        <p:txBody>
          <a:bodyPr/>
          <a:lstStyle>
            <a:lvl1pPr>
              <a:defRPr/>
            </a:lvl1pPr>
          </a:lstStyle>
          <a:p>
            <a:pPr>
              <a:defRPr/>
            </a:pPr>
            <a:fld id="{1519B059-30B7-2842-887E-E7836608EEB3}" type="datetime1">
              <a:rPr lang="en-US" smtClean="0"/>
              <a:t>3/11/15</a:t>
            </a:fld>
            <a:endParaRPr/>
          </a:p>
        </p:txBody>
      </p:sp>
      <p:sp>
        <p:nvSpPr>
          <p:cNvPr id="6" name="Footer Placeholder 5"/>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7" name="Slide Number Placeholder 6"/>
          <p:cNvSpPr>
            <a:spLocks noGrp="1"/>
          </p:cNvSpPr>
          <p:nvPr>
            <p:ph type="sldNum" sz="quarter" idx="12"/>
          </p:nvPr>
        </p:nvSpPr>
        <p:spPr/>
        <p:txBody>
          <a:bodyPr/>
          <a:lstStyle>
            <a:lvl1pPr>
              <a:defRPr/>
            </a:lvl1pPr>
          </a:lstStyle>
          <a:p>
            <a:pPr>
              <a:defRPr/>
            </a:pPr>
            <a:fld id="{68F6D268-53A8-A145-931E-111360C04FF9}" type="slidenum">
              <a:rPr/>
              <a:pPr>
                <a:defRPr/>
              </a:pPr>
              <a:t>‹#›</a:t>
            </a:fld>
            <a:endParaRPr/>
          </a:p>
        </p:txBody>
      </p:sp>
    </p:spTree>
    <p:extLst>
      <p:ext uri="{BB962C8B-B14F-4D97-AF65-F5344CB8AC3E}">
        <p14:creationId xmlns:p14="http://schemas.microsoft.com/office/powerpoint/2010/main" val="852093544"/>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8" name="Title 7"/>
          <p:cNvSpPr>
            <a:spLocks noGrp="1"/>
          </p:cNvSpPr>
          <p:nvPr>
            <p:ph type="title"/>
          </p:nvPr>
        </p:nvSpPr>
        <p:spPr/>
        <p:txBody>
          <a:bodyPr/>
          <a:lstStyle/>
          <a:p>
            <a:r>
              <a:rPr lang="x-none" smtClean="0"/>
              <a:t>Click to edit Master title style</a:t>
            </a:r>
            <a:endParaRPr dirty="0"/>
          </a:p>
        </p:txBody>
      </p:sp>
      <p:sp>
        <p:nvSpPr>
          <p:cNvPr id="5" name="Date Placeholder 4"/>
          <p:cNvSpPr>
            <a:spLocks noGrp="1"/>
          </p:cNvSpPr>
          <p:nvPr>
            <p:ph type="dt" sz="half" idx="10"/>
          </p:nvPr>
        </p:nvSpPr>
        <p:spPr/>
        <p:txBody>
          <a:bodyPr/>
          <a:lstStyle>
            <a:lvl1pPr>
              <a:defRPr/>
            </a:lvl1pPr>
          </a:lstStyle>
          <a:p>
            <a:pPr>
              <a:defRPr/>
            </a:pPr>
            <a:fld id="{D8BA6258-88B1-FC41-91BE-426DF10129E7}" type="datetime1">
              <a:rPr lang="en-US" smtClean="0"/>
              <a:t>3/11/15</a:t>
            </a:fld>
            <a:endParaRPr/>
          </a:p>
        </p:txBody>
      </p:sp>
      <p:sp>
        <p:nvSpPr>
          <p:cNvPr id="6" name="Footer Placeholder 5"/>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7" name="Slide Number Placeholder 6"/>
          <p:cNvSpPr>
            <a:spLocks noGrp="1"/>
          </p:cNvSpPr>
          <p:nvPr>
            <p:ph type="sldNum" sz="quarter" idx="12"/>
          </p:nvPr>
        </p:nvSpPr>
        <p:spPr/>
        <p:txBody>
          <a:bodyPr/>
          <a:lstStyle>
            <a:lvl1pPr>
              <a:defRPr/>
            </a:lvl1pPr>
          </a:lstStyle>
          <a:p>
            <a:pPr>
              <a:defRPr/>
            </a:pPr>
            <a:fld id="{DD59C592-74C9-5547-A1B3-6E887F96E916}" type="slidenum">
              <a:rPr/>
              <a:pPr>
                <a:defRPr/>
              </a:pPr>
              <a:t>‹#›</a:t>
            </a:fld>
            <a:endParaRPr/>
          </a:p>
        </p:txBody>
      </p:sp>
    </p:spTree>
    <p:extLst>
      <p:ext uri="{BB962C8B-B14F-4D97-AF65-F5344CB8AC3E}">
        <p14:creationId xmlns:p14="http://schemas.microsoft.com/office/powerpoint/2010/main" val="1980956746"/>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11" name="Title 10"/>
          <p:cNvSpPr>
            <a:spLocks noGrp="1"/>
          </p:cNvSpPr>
          <p:nvPr>
            <p:ph type="title"/>
          </p:nvPr>
        </p:nvSpPr>
        <p:spPr/>
        <p:txBody>
          <a:bodyPr/>
          <a:lstStyle/>
          <a:p>
            <a:r>
              <a:rPr lang="x-none" smtClean="0"/>
              <a:t>Click to edit Master title style</a:t>
            </a:r>
            <a:endParaRPr dirty="0"/>
          </a:p>
        </p:txBody>
      </p:sp>
      <p:sp>
        <p:nvSpPr>
          <p:cNvPr id="8" name="Date Placeholder 4"/>
          <p:cNvSpPr>
            <a:spLocks noGrp="1"/>
          </p:cNvSpPr>
          <p:nvPr>
            <p:ph type="dt" sz="half" idx="15"/>
          </p:nvPr>
        </p:nvSpPr>
        <p:spPr/>
        <p:txBody>
          <a:bodyPr/>
          <a:lstStyle>
            <a:lvl1pPr>
              <a:defRPr/>
            </a:lvl1pPr>
          </a:lstStyle>
          <a:p>
            <a:pPr>
              <a:defRPr/>
            </a:pPr>
            <a:fld id="{2AB7D36F-76EC-E94E-B8DD-242E6AD3DCC2}" type="datetime1">
              <a:rPr lang="en-US" smtClean="0"/>
              <a:t>3/11/15</a:t>
            </a:fld>
            <a:endParaRPr/>
          </a:p>
        </p:txBody>
      </p:sp>
      <p:sp>
        <p:nvSpPr>
          <p:cNvPr id="12" name="Footer Placeholder 5"/>
          <p:cNvSpPr>
            <a:spLocks noGrp="1"/>
          </p:cNvSpPr>
          <p:nvPr>
            <p:ph type="ftr" sz="quarter" idx="16"/>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13" name="Slide Number Placeholder 6"/>
          <p:cNvSpPr>
            <a:spLocks noGrp="1"/>
          </p:cNvSpPr>
          <p:nvPr>
            <p:ph type="sldNum" sz="quarter" idx="17"/>
          </p:nvPr>
        </p:nvSpPr>
        <p:spPr/>
        <p:txBody>
          <a:bodyPr/>
          <a:lstStyle>
            <a:lvl1pPr>
              <a:defRPr/>
            </a:lvl1pPr>
          </a:lstStyle>
          <a:p>
            <a:pPr>
              <a:defRPr/>
            </a:pPr>
            <a:fld id="{A2ADCBDE-72EE-7743-AF97-63BF36EED225}" type="slidenum">
              <a:rPr/>
              <a:pPr>
                <a:defRPr/>
              </a:pPr>
              <a:t>‹#›</a:t>
            </a:fld>
            <a:endParaRPr/>
          </a:p>
        </p:txBody>
      </p:sp>
    </p:spTree>
    <p:extLst>
      <p:ext uri="{BB962C8B-B14F-4D97-AF65-F5344CB8AC3E}">
        <p14:creationId xmlns:p14="http://schemas.microsoft.com/office/powerpoint/2010/main" val="263184301"/>
      </p:ext>
    </p:extLst>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8" name="Title 7"/>
          <p:cNvSpPr>
            <a:spLocks noGrp="1"/>
          </p:cNvSpPr>
          <p:nvPr>
            <p:ph type="title"/>
          </p:nvPr>
        </p:nvSpPr>
        <p:spPr/>
        <p:txBody>
          <a:bodyPr/>
          <a:lstStyle/>
          <a:p>
            <a:r>
              <a:rPr lang="x-none" smtClean="0"/>
              <a:t>Click to edit Master title style</a:t>
            </a:r>
            <a:endParaRPr dirty="0"/>
          </a:p>
        </p:txBody>
      </p:sp>
      <p:sp>
        <p:nvSpPr>
          <p:cNvPr id="15" name="Date Placeholder 4"/>
          <p:cNvSpPr>
            <a:spLocks noGrp="1"/>
          </p:cNvSpPr>
          <p:nvPr>
            <p:ph type="dt" sz="half" idx="17"/>
          </p:nvPr>
        </p:nvSpPr>
        <p:spPr/>
        <p:txBody>
          <a:bodyPr/>
          <a:lstStyle>
            <a:lvl1pPr>
              <a:defRPr/>
            </a:lvl1pPr>
          </a:lstStyle>
          <a:p>
            <a:pPr>
              <a:defRPr/>
            </a:pPr>
            <a:fld id="{B26DA064-1C3A-824F-80AF-251632006BFF}" type="datetime1">
              <a:rPr lang="en-US" smtClean="0"/>
              <a:t>3/11/15</a:t>
            </a:fld>
            <a:endParaRPr/>
          </a:p>
        </p:txBody>
      </p:sp>
      <p:sp>
        <p:nvSpPr>
          <p:cNvPr id="16" name="Footer Placeholder 5"/>
          <p:cNvSpPr>
            <a:spLocks noGrp="1"/>
          </p:cNvSpPr>
          <p:nvPr>
            <p:ph type="ftr" sz="quarter" idx="18"/>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17" name="Slide Number Placeholder 6"/>
          <p:cNvSpPr>
            <a:spLocks noGrp="1"/>
          </p:cNvSpPr>
          <p:nvPr>
            <p:ph type="sldNum" sz="quarter" idx="19"/>
          </p:nvPr>
        </p:nvSpPr>
        <p:spPr/>
        <p:txBody>
          <a:bodyPr/>
          <a:lstStyle>
            <a:lvl1pPr>
              <a:defRPr/>
            </a:lvl1pPr>
          </a:lstStyle>
          <a:p>
            <a:pPr>
              <a:defRPr/>
            </a:pPr>
            <a:fld id="{32670DE5-3B1B-8A41-9E16-44782342FB19}" type="slidenum">
              <a:rPr/>
              <a:pPr>
                <a:defRPr/>
              </a:pPr>
              <a:t>‹#›</a:t>
            </a:fld>
            <a:endParaRPr/>
          </a:p>
        </p:txBody>
      </p:sp>
    </p:spTree>
    <p:extLst>
      <p:ext uri="{BB962C8B-B14F-4D97-AF65-F5344CB8AC3E}">
        <p14:creationId xmlns:p14="http://schemas.microsoft.com/office/powerpoint/2010/main" val="3153068807"/>
      </p:ext>
    </p:extLst>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16363" y="1522413"/>
            <a:ext cx="6496050" cy="456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0063" y="1827213"/>
            <a:ext cx="18415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4" name="Title 3"/>
          <p:cNvSpPr>
            <a:spLocks noGrp="1"/>
          </p:cNvSpPr>
          <p:nvPr>
            <p:ph type="title"/>
          </p:nvPr>
        </p:nvSpPr>
        <p:spPr/>
        <p:txBody>
          <a:bodyPr/>
          <a:lstStyle/>
          <a:p>
            <a:r>
              <a:rPr lang="x-none" smtClean="0"/>
              <a:t>Click to edit Master title style</a:t>
            </a:r>
            <a:endParaRPr dirty="0"/>
          </a:p>
        </p:txBody>
      </p:sp>
      <p:sp>
        <p:nvSpPr>
          <p:cNvPr id="7" name="Date Placeholder 4"/>
          <p:cNvSpPr>
            <a:spLocks noGrp="1"/>
          </p:cNvSpPr>
          <p:nvPr>
            <p:ph type="dt" sz="half" idx="14"/>
          </p:nvPr>
        </p:nvSpPr>
        <p:spPr/>
        <p:txBody>
          <a:bodyPr/>
          <a:lstStyle>
            <a:lvl1pPr>
              <a:defRPr/>
            </a:lvl1pPr>
          </a:lstStyle>
          <a:p>
            <a:pPr>
              <a:defRPr/>
            </a:pPr>
            <a:fld id="{3DBC57A7-73A1-4742-A920-F7A0B4E8D8A6}" type="datetime1">
              <a:rPr lang="en-US" smtClean="0"/>
              <a:t>3/11/15</a:t>
            </a:fld>
            <a:endParaRPr/>
          </a:p>
        </p:txBody>
      </p:sp>
      <p:sp>
        <p:nvSpPr>
          <p:cNvPr id="8" name="Footer Placeholder 5"/>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10" name="Slide Number Placeholder 6"/>
          <p:cNvSpPr>
            <a:spLocks noGrp="1"/>
          </p:cNvSpPr>
          <p:nvPr>
            <p:ph type="sldNum" sz="quarter" idx="16"/>
          </p:nvPr>
        </p:nvSpPr>
        <p:spPr/>
        <p:txBody>
          <a:bodyPr/>
          <a:lstStyle>
            <a:lvl1pPr>
              <a:defRPr/>
            </a:lvl1pPr>
          </a:lstStyle>
          <a:p>
            <a:pPr>
              <a:defRPr/>
            </a:pPr>
            <a:fld id="{83A76CA2-AE25-C64F-8FE8-70EEB48432F2}" type="slidenum">
              <a:rPr/>
              <a:pPr>
                <a:defRPr/>
              </a:pPr>
              <a:t>‹#›</a:t>
            </a:fld>
            <a:endParaRPr/>
          </a:p>
        </p:txBody>
      </p:sp>
    </p:spTree>
    <p:extLst>
      <p:ext uri="{BB962C8B-B14F-4D97-AF65-F5344CB8AC3E}">
        <p14:creationId xmlns:p14="http://schemas.microsoft.com/office/powerpoint/2010/main" val="1296946325"/>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3" cstate="print">
            <a:lum/>
          </a:blip>
          <a:srcRect/>
          <a:stretch>
            <a:fillRect t="-9000" b="-9000"/>
          </a:stretch>
        </a:blipFill>
        <a:effectLst/>
      </p:bgPr>
    </p:bg>
    <p:spTree>
      <p:nvGrpSpPr>
        <p:cNvPr id="1" name=""/>
        <p:cNvGrpSpPr/>
        <p:nvPr/>
      </p:nvGrpSpPr>
      <p:grpSpPr>
        <a:xfrm>
          <a:off x="0" y="0"/>
          <a:ext cx="0" cy="0"/>
          <a:chOff x="0" y="0"/>
          <a:chExt cx="0" cy="0"/>
        </a:xfrm>
      </p:grpSpPr>
      <p:sp>
        <p:nvSpPr>
          <p:cNvPr id="5" name="Rectangle 4" descr="Full slide 4-color photo can be insert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TextBox 5"/>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dirty="0">
                <a:latin typeface="+mn-lt"/>
                <a:ea typeface="+mn-ea"/>
                <a:cs typeface="+mn-cs"/>
              </a:rPr>
              <a:t>Copyright © </a:t>
            </a:r>
            <a:r>
              <a:rPr lang="en-US" sz="850" dirty="0" smtClean="0">
                <a:latin typeface="+mn-lt"/>
                <a:ea typeface="+mn-ea"/>
                <a:cs typeface="+mn-cs"/>
              </a:rPr>
              <a:t>2015,</a:t>
            </a:r>
            <a:r>
              <a:rPr sz="850" dirty="0" smtClean="0">
                <a:latin typeface="+mn-lt"/>
                <a:ea typeface="+mn-ea"/>
                <a:cs typeface="+mn-cs"/>
              </a:rPr>
              <a:t> </a:t>
            </a:r>
            <a:r>
              <a:rPr sz="850" dirty="0">
                <a:latin typeface="+mn-lt"/>
                <a:ea typeface="+mn-ea"/>
                <a:cs typeface="+mn-cs"/>
              </a:rPr>
              <a:t>Oracle and/or its affiliates. All rights reserved.  |</a:t>
            </a: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x-none" smtClean="0"/>
              <a:t>Click to edit Master title style</a:t>
            </a:r>
            <a:endParaRPr/>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13" name="Text Placeholder 12"/>
          <p:cNvSpPr>
            <a:spLocks noGrp="1"/>
          </p:cNvSpPr>
          <p:nvPr>
            <p:ph type="body" sz="quarter" idx="13"/>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x-none" smtClean="0"/>
              <a:t>Click to edit Master text styles</a:t>
            </a:r>
          </a:p>
        </p:txBody>
      </p:sp>
      <p:sp>
        <p:nvSpPr>
          <p:cNvPr id="8" name="Date Placeholder 3"/>
          <p:cNvSpPr>
            <a:spLocks noGrp="1"/>
          </p:cNvSpPr>
          <p:nvPr>
            <p:ph type="dt" sz="half" idx="14"/>
          </p:nvPr>
        </p:nvSpPr>
        <p:spPr/>
        <p:txBody>
          <a:bodyPr/>
          <a:lstStyle>
            <a:lvl1pPr>
              <a:defRPr/>
            </a:lvl1pPr>
          </a:lstStyle>
          <a:p>
            <a:pPr>
              <a:defRPr/>
            </a:pPr>
            <a:fld id="{643F42E2-CD6D-CF4E-A875-D9BB4D642DF4}" type="datetime1">
              <a:rPr lang="en-US" smtClean="0"/>
              <a:t>3/11/15</a:t>
            </a:fld>
            <a:endParaRPr/>
          </a:p>
        </p:txBody>
      </p:sp>
      <p:sp>
        <p:nvSpPr>
          <p:cNvPr id="9" name="Footer Placeholder 4"/>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dirty="0">
                <a:latin typeface="+mn-lt"/>
                <a:ea typeface="+mn-ea"/>
                <a:cs typeface="+mn-cs"/>
              </a:defRPr>
            </a:lvl1pPr>
          </a:lstStyle>
          <a:p>
            <a:pPr>
              <a:defRPr/>
            </a:pPr>
            <a:endParaRPr/>
          </a:p>
        </p:txBody>
      </p:sp>
    </p:spTree>
    <p:extLst>
      <p:ext uri="{BB962C8B-B14F-4D97-AF65-F5344CB8AC3E}">
        <p14:creationId xmlns:p14="http://schemas.microsoft.com/office/powerpoint/2010/main" val="2107916773"/>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5" name="Picture 12"/>
          <p:cNvPicPr>
            <a:picLocks noChangeAspect="1"/>
          </p:cNvPicPr>
          <p:nvPr/>
        </p:nvPicPr>
        <p:blipFill>
          <a:blip r:embed="rId2">
            <a:extLst>
              <a:ext uri="{28A0092B-C50C-407E-A947-70E740481C1C}">
                <a14:useLocalDpi xmlns:a14="http://schemas.microsoft.com/office/drawing/2010/main" val="0"/>
              </a:ext>
            </a:extLst>
          </a:blip>
          <a:srcRect r="7518"/>
          <a:stretch>
            <a:fillRect/>
          </a:stretch>
        </p:blipFill>
        <p:spPr bwMode="auto">
          <a:xfrm rot="5400000">
            <a:off x="5748338" y="1112837"/>
            <a:ext cx="600710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0813" y="1905000"/>
            <a:ext cx="184150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2" y="406400"/>
            <a:ext cx="5852160" cy="889000"/>
          </a:xfrm>
        </p:spPr>
        <p:txBody>
          <a:bodyPr/>
          <a:lstStyle>
            <a:lvl1pPr algn="l">
              <a:defRPr sz="3600" b="0"/>
            </a:lvl1pPr>
          </a:lstStyle>
          <a:p>
            <a:r>
              <a:rPr lang="x-none" smtClean="0"/>
              <a:t>Click to edit Master title style</a:t>
            </a:r>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7" name="Date Placeholder 4"/>
          <p:cNvSpPr>
            <a:spLocks noGrp="1"/>
          </p:cNvSpPr>
          <p:nvPr>
            <p:ph type="dt" sz="half" idx="14"/>
          </p:nvPr>
        </p:nvSpPr>
        <p:spPr/>
        <p:txBody>
          <a:bodyPr/>
          <a:lstStyle>
            <a:lvl1pPr>
              <a:defRPr/>
            </a:lvl1pPr>
          </a:lstStyle>
          <a:p>
            <a:pPr>
              <a:defRPr/>
            </a:pPr>
            <a:fld id="{DFDCFCCC-F2F9-DA42-BC5C-D4D65AED55A5}" type="datetime1">
              <a:rPr lang="en-US" smtClean="0"/>
              <a:t>3/11/15</a:t>
            </a:fld>
            <a:endParaRPr/>
          </a:p>
        </p:txBody>
      </p:sp>
      <p:sp>
        <p:nvSpPr>
          <p:cNvPr id="8" name="Footer Placeholder 5"/>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10" name="Slide Number Placeholder 6"/>
          <p:cNvSpPr>
            <a:spLocks noGrp="1"/>
          </p:cNvSpPr>
          <p:nvPr>
            <p:ph type="sldNum" sz="quarter" idx="16"/>
          </p:nvPr>
        </p:nvSpPr>
        <p:spPr/>
        <p:txBody>
          <a:bodyPr/>
          <a:lstStyle>
            <a:lvl1pPr>
              <a:defRPr/>
            </a:lvl1pPr>
          </a:lstStyle>
          <a:p>
            <a:pPr>
              <a:defRPr/>
            </a:pPr>
            <a:fld id="{208BC2DA-C79E-DB4E-B654-4E54D8D1F620}" type="slidenum">
              <a:rPr/>
              <a:pPr>
                <a:defRPr/>
              </a:pPr>
              <a:t>‹#›</a:t>
            </a:fld>
            <a:endParaRPr/>
          </a:p>
        </p:txBody>
      </p:sp>
    </p:spTree>
    <p:extLst>
      <p:ext uri="{BB962C8B-B14F-4D97-AF65-F5344CB8AC3E}">
        <p14:creationId xmlns:p14="http://schemas.microsoft.com/office/powerpoint/2010/main" val="1561850640"/>
      </p:ext>
    </p:extLst>
  </p:cSld>
  <p:clrMapOvr>
    <a:masterClrMapping/>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938" y="2011363"/>
            <a:ext cx="1820862"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1585913"/>
            <a:ext cx="5829300"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x-none" smtClean="0"/>
              <a:t>Click to edit Master title style</a:t>
            </a:r>
            <a:endParaRPr dirty="0"/>
          </a:p>
        </p:txBody>
      </p:sp>
      <p:sp>
        <p:nvSpPr>
          <p:cNvPr id="12"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13"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7" name="Date Placeholder 4"/>
          <p:cNvSpPr>
            <a:spLocks noGrp="1"/>
          </p:cNvSpPr>
          <p:nvPr>
            <p:ph type="dt" sz="half" idx="14"/>
          </p:nvPr>
        </p:nvSpPr>
        <p:spPr/>
        <p:txBody>
          <a:bodyPr/>
          <a:lstStyle>
            <a:lvl1pPr>
              <a:defRPr/>
            </a:lvl1pPr>
          </a:lstStyle>
          <a:p>
            <a:pPr>
              <a:defRPr/>
            </a:pPr>
            <a:fld id="{D50450D0-987A-3F43-969F-734DBFF7C93A}" type="datetime1">
              <a:rPr lang="en-US" smtClean="0"/>
              <a:t>3/11/15</a:t>
            </a:fld>
            <a:endParaRPr/>
          </a:p>
        </p:txBody>
      </p:sp>
      <p:sp>
        <p:nvSpPr>
          <p:cNvPr id="8" name="Footer Placeholder 5"/>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9" name="Slide Number Placeholder 6"/>
          <p:cNvSpPr>
            <a:spLocks noGrp="1"/>
          </p:cNvSpPr>
          <p:nvPr>
            <p:ph type="sldNum" sz="quarter" idx="16"/>
          </p:nvPr>
        </p:nvSpPr>
        <p:spPr/>
        <p:txBody>
          <a:bodyPr/>
          <a:lstStyle>
            <a:lvl1pPr>
              <a:defRPr/>
            </a:lvl1pPr>
          </a:lstStyle>
          <a:p>
            <a:pPr>
              <a:defRPr/>
            </a:pPr>
            <a:fld id="{231CC715-AD61-DE43-8643-0D0A37265798}" type="slidenum">
              <a:rPr/>
              <a:pPr>
                <a:defRPr/>
              </a:pPr>
              <a:t>‹#›</a:t>
            </a:fld>
            <a:endParaRPr/>
          </a:p>
        </p:txBody>
      </p:sp>
    </p:spTree>
    <p:extLst>
      <p:ext uri="{BB962C8B-B14F-4D97-AF65-F5344CB8AC3E}">
        <p14:creationId xmlns:p14="http://schemas.microsoft.com/office/powerpoint/2010/main" val="2215476717"/>
      </p:ext>
    </p:extLst>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5" name="Picture 12"/>
          <p:cNvPicPr>
            <a:picLocks noChangeAspect="1"/>
          </p:cNvPicPr>
          <p:nvPr/>
        </p:nvPicPr>
        <p:blipFill>
          <a:blip r:embed="rId2">
            <a:extLst>
              <a:ext uri="{28A0092B-C50C-407E-A947-70E740481C1C}">
                <a14:useLocalDpi xmlns:a14="http://schemas.microsoft.com/office/drawing/2010/main" val="0"/>
              </a:ext>
            </a:extLst>
          </a:blip>
          <a:srcRect r="2901"/>
          <a:stretch>
            <a:fillRect/>
          </a:stretch>
        </p:blipFill>
        <p:spPr bwMode="auto">
          <a:xfrm rot="5400000">
            <a:off x="5892006" y="1502569"/>
            <a:ext cx="5673725" cy="411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Photos, screen captures, graphics can be inserted in a white mobile phone and table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70338" y="2097088"/>
            <a:ext cx="1819275"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2" y="406400"/>
            <a:ext cx="5852160" cy="889000"/>
          </a:xfrm>
        </p:spPr>
        <p:txBody>
          <a:bodyPr/>
          <a:lstStyle>
            <a:lvl1pPr algn="l">
              <a:defRPr sz="3600" b="0"/>
            </a:lvl1pPr>
          </a:lstStyle>
          <a:p>
            <a:r>
              <a:rPr lang="x-none" smtClean="0"/>
              <a:t>Click to edit Master title style</a:t>
            </a:r>
            <a:endParaRPr dirty="0"/>
          </a:p>
        </p:txBody>
      </p:sp>
      <p:sp>
        <p:nvSpPr>
          <p:cNvPr id="12"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16"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x-none" noProof="0" smtClean="0"/>
              <a:t>Drag picture to placeholder or click icon to add</a:t>
            </a:r>
            <a:endParaRPr noProof="0"/>
          </a:p>
        </p:txBody>
      </p:sp>
      <p:sp>
        <p:nvSpPr>
          <p:cNvPr id="7" name="Date Placeholder 4"/>
          <p:cNvSpPr>
            <a:spLocks noGrp="1"/>
          </p:cNvSpPr>
          <p:nvPr>
            <p:ph type="dt" sz="half" idx="14"/>
          </p:nvPr>
        </p:nvSpPr>
        <p:spPr/>
        <p:txBody>
          <a:bodyPr/>
          <a:lstStyle>
            <a:lvl1pPr>
              <a:defRPr/>
            </a:lvl1pPr>
          </a:lstStyle>
          <a:p>
            <a:pPr>
              <a:defRPr/>
            </a:pPr>
            <a:fld id="{62F9F015-3029-D442-A9D3-A81F72B3B43D}" type="datetime1">
              <a:rPr lang="en-US" smtClean="0"/>
              <a:t>3/11/15</a:t>
            </a:fld>
            <a:endParaRPr/>
          </a:p>
        </p:txBody>
      </p:sp>
      <p:sp>
        <p:nvSpPr>
          <p:cNvPr id="8" name="Footer Placeholder 5"/>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9" name="Slide Number Placeholder 6"/>
          <p:cNvSpPr>
            <a:spLocks noGrp="1"/>
          </p:cNvSpPr>
          <p:nvPr>
            <p:ph type="sldNum" sz="quarter" idx="16"/>
          </p:nvPr>
        </p:nvSpPr>
        <p:spPr/>
        <p:txBody>
          <a:bodyPr/>
          <a:lstStyle>
            <a:lvl1pPr>
              <a:defRPr/>
            </a:lvl1pPr>
          </a:lstStyle>
          <a:p>
            <a:pPr>
              <a:defRPr/>
            </a:pPr>
            <a:fld id="{B88174D1-5DA8-F34E-AAA6-AE1E4E2D9248}" type="slidenum">
              <a:rPr/>
              <a:pPr>
                <a:defRPr/>
              </a:pPr>
              <a:t>‹#›</a:t>
            </a:fld>
            <a:endParaRPr/>
          </a:p>
        </p:txBody>
      </p:sp>
    </p:spTree>
    <p:extLst>
      <p:ext uri="{BB962C8B-B14F-4D97-AF65-F5344CB8AC3E}">
        <p14:creationId xmlns:p14="http://schemas.microsoft.com/office/powerpoint/2010/main" val="459498771"/>
      </p:ext>
    </p:extLst>
  </p:cSld>
  <p:clrMapOvr>
    <a:masterClrMapping/>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Metric with Picture">
    <p:bg bwMode="ltGray">
      <p:bgPr>
        <a:blipFill dpi="0" rotWithShape="1">
          <a:blip r:embed="rId3" cstate="print">
            <a:lum/>
          </a:blip>
          <a:srcRect/>
          <a:stretch>
            <a:fillRect t="-9000" b="-9000"/>
          </a:stretch>
        </a:blipFill>
        <a:effectLst/>
      </p:bgPr>
    </p:bg>
    <p:spTree>
      <p:nvGrpSpPr>
        <p:cNvPr id="1" name=""/>
        <p:cNvGrpSpPr/>
        <p:nvPr/>
      </p:nvGrpSpPr>
      <p:grpSpPr>
        <a:xfrm>
          <a:off x="0" y="0"/>
          <a:ext cx="0" cy="0"/>
          <a:chOff x="0" y="0"/>
          <a:chExt cx="0" cy="0"/>
        </a:xfrm>
      </p:grpSpPr>
      <p:sp>
        <p:nvSpPr>
          <p:cNvPr id="4" name="Rectangle 3" descr="A large metric, brief statement, and 4-color photo can be included here"/>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grpSp>
        <p:nvGrpSpPr>
          <p:cNvPr id="5" name="Group 14"/>
          <p:cNvGrpSpPr>
            <a:grpSpLocks/>
          </p:cNvGrpSpPr>
          <p:nvPr/>
        </p:nvGrpSpPr>
        <p:grpSpPr bwMode="auto">
          <a:xfrm>
            <a:off x="0" y="0"/>
            <a:ext cx="12188825" cy="6858000"/>
            <a:chOff x="0" y="0"/>
            <a:chExt cx="12189398" cy="6858000"/>
          </a:xfrm>
        </p:grpSpPr>
        <p:sp>
          <p:nvSpPr>
            <p:cNvPr id="6" name="Rectangle 5"/>
            <p:cNvSpPr/>
            <p:nvPr/>
          </p:nvSpPr>
          <p:spPr bwMode="gray">
            <a:xfrm>
              <a:off x="0" y="0"/>
              <a:ext cx="19368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gray">
            <a:xfrm>
              <a:off x="11995714" y="0"/>
              <a:ext cx="19368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7"/>
            <p:cNvSpPr/>
            <p:nvPr/>
          </p:nvSpPr>
          <p:spPr bwMode="gray">
            <a:xfrm>
              <a:off x="0" y="6400800"/>
              <a:ext cx="12189398"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8"/>
            <p:cNvSpPr/>
            <p:nvPr/>
          </p:nvSpPr>
          <p:spPr bwMode="gray">
            <a:xfrm>
              <a:off x="0" y="0"/>
              <a:ext cx="12189398" cy="1920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grpSp>
      <p:sp>
        <p:nvSpPr>
          <p:cNvPr id="10" name="TextBox 9"/>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dirty="0">
                <a:solidFill>
                  <a:schemeClr val="bg1"/>
                </a:solidFill>
                <a:latin typeface="+mn-lt"/>
                <a:ea typeface="+mn-ea"/>
                <a:cs typeface="+mn-cs"/>
              </a:rPr>
              <a:t>Copyright © </a:t>
            </a:r>
            <a:r>
              <a:rPr lang="en-US" sz="850" dirty="0" smtClean="0">
                <a:solidFill>
                  <a:schemeClr val="bg1"/>
                </a:solidFill>
                <a:latin typeface="+mn-lt"/>
                <a:ea typeface="+mn-ea"/>
                <a:cs typeface="+mn-cs"/>
              </a:rPr>
              <a:t>2015,</a:t>
            </a:r>
            <a:r>
              <a:rPr sz="850" dirty="0" smtClean="0">
                <a:solidFill>
                  <a:schemeClr val="bg1"/>
                </a:solidFill>
                <a:latin typeface="+mn-lt"/>
                <a:ea typeface="+mn-ea"/>
                <a:cs typeface="+mn-cs"/>
              </a:rPr>
              <a:t> </a:t>
            </a:r>
            <a:r>
              <a:rPr sz="850" dirty="0">
                <a:solidFill>
                  <a:schemeClr val="bg1"/>
                </a:solidFill>
                <a:latin typeface="+mn-lt"/>
                <a:ea typeface="+mn-ea"/>
                <a:cs typeface="+mn-cs"/>
              </a:rPr>
              <a:t>Oracle and/or its affiliates. All rights reserved.  |</a:t>
            </a:r>
          </a:p>
        </p:txBody>
      </p:sp>
      <p:sp>
        <p:nvSpPr>
          <p:cNvPr id="22" name="Text Placeholder 12"/>
          <p:cNvSpPr>
            <a:spLocks noGrp="1"/>
          </p:cNvSpPr>
          <p:nvPr>
            <p:ph type="body" sz="quarter" idx="13"/>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x-none" smtClean="0"/>
              <a:t>Click to edit Master text styles</a:t>
            </a:r>
          </a:p>
        </p:txBody>
      </p:sp>
      <p:sp>
        <p:nvSpPr>
          <p:cNvPr id="3" name="Title 2"/>
          <p:cNvSpPr>
            <a:spLocks noGrp="1"/>
          </p:cNvSpPr>
          <p:nvPr>
            <p:ph type="title"/>
          </p:nvPr>
        </p:nvSpPr>
        <p:spPr>
          <a:xfrm>
            <a:off x="760412" y="609600"/>
            <a:ext cx="4572000" cy="2044700"/>
          </a:xfrm>
        </p:spPr>
        <p:txBody>
          <a:bodyPr/>
          <a:lstStyle>
            <a:lvl1pPr>
              <a:defRPr sz="13800" b="1"/>
            </a:lvl1pPr>
          </a:lstStyle>
          <a:p>
            <a:r>
              <a:rPr lang="x-none" smtClean="0"/>
              <a:t>Click to edit Master title style</a:t>
            </a:r>
            <a:endParaRPr lang="en-US" dirty="0"/>
          </a:p>
        </p:txBody>
      </p:sp>
      <p:sp>
        <p:nvSpPr>
          <p:cNvPr id="12" name="Date Placeholder 1"/>
          <p:cNvSpPr>
            <a:spLocks noGrp="1"/>
          </p:cNvSpPr>
          <p:nvPr>
            <p:ph type="dt" sz="half" idx="14"/>
          </p:nvPr>
        </p:nvSpPr>
        <p:spPr/>
        <p:txBody>
          <a:bodyPr/>
          <a:lstStyle>
            <a:lvl1pPr>
              <a:defRPr smtClean="0">
                <a:solidFill>
                  <a:schemeClr val="bg1"/>
                </a:solidFill>
              </a:defRPr>
            </a:lvl1pPr>
          </a:lstStyle>
          <a:p>
            <a:pPr>
              <a:defRPr/>
            </a:pPr>
            <a:fld id="{47549F7B-AC7A-9D4D-BC80-46CA390F65DC}" type="datetime1">
              <a:rPr lang="en-US" smtClean="0"/>
              <a:t>3/11/15</a:t>
            </a:fld>
            <a:endParaRPr lang="en-US"/>
          </a:p>
        </p:txBody>
      </p:sp>
      <p:sp>
        <p:nvSpPr>
          <p:cNvPr id="13" name="Footer Placeholder 3"/>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solidFill>
                  <a:schemeClr val="bg1"/>
                </a:solidFill>
                <a:latin typeface="+mn-lt"/>
                <a:ea typeface="+mn-ea"/>
                <a:cs typeface="+mn-cs"/>
              </a:defRPr>
            </a:lvl1pPr>
          </a:lstStyle>
          <a:p>
            <a:pPr>
              <a:defRPr/>
            </a:pPr>
            <a:endParaRPr lang="en-US"/>
          </a:p>
        </p:txBody>
      </p:sp>
      <p:sp>
        <p:nvSpPr>
          <p:cNvPr id="14" name="Slide Number Placeholder 8"/>
          <p:cNvSpPr>
            <a:spLocks noGrp="1"/>
          </p:cNvSpPr>
          <p:nvPr>
            <p:ph type="sldNum" sz="quarter" idx="16"/>
          </p:nvPr>
        </p:nvSpPr>
        <p:spPr/>
        <p:txBody>
          <a:bodyPr/>
          <a:lstStyle>
            <a:lvl1pPr>
              <a:defRPr smtClean="0">
                <a:solidFill>
                  <a:schemeClr val="bg1"/>
                </a:solidFill>
              </a:defRPr>
            </a:lvl1pPr>
          </a:lstStyle>
          <a:p>
            <a:pPr>
              <a:defRPr/>
            </a:pPr>
            <a:fld id="{4C94C13B-03A0-6D46-8088-309F4BA8280B}" type="slidenum">
              <a:rPr lang="en-US"/>
              <a:pPr>
                <a:defRPr/>
              </a:pPr>
              <a:t>‹#›</a:t>
            </a:fld>
            <a:endParaRPr lang="en-US"/>
          </a:p>
        </p:txBody>
      </p:sp>
    </p:spTree>
    <p:extLst>
      <p:ext uri="{BB962C8B-B14F-4D97-AF65-F5344CB8AC3E}">
        <p14:creationId xmlns:p14="http://schemas.microsoft.com/office/powerpoint/2010/main" val="3018914890"/>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2"/>
          <p:cNvSpPr txBox="1">
            <a:spLocks noChangeArrowheads="1"/>
          </p:cNvSpPr>
          <p:nvPr/>
        </p:nvSpPr>
        <p:spPr bwMode="auto">
          <a:xfrm>
            <a:off x="531813" y="13716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90000"/>
              </a:lnSpc>
            </a:pPr>
            <a:r>
              <a:rPr lang="en-US" sz="3200"/>
              <a:t>Safe Harbor Statement</a:t>
            </a:r>
          </a:p>
        </p:txBody>
      </p:sp>
      <p:sp>
        <p:nvSpPr>
          <p:cNvPr id="3" name="TextBox 14"/>
          <p:cNvSpPr txBox="1">
            <a:spLocks noChangeArrowheads="1"/>
          </p:cNvSpPr>
          <p:nvPr/>
        </p:nvSpPr>
        <p:spPr bwMode="auto">
          <a:xfrm>
            <a:off x="531813" y="2514600"/>
            <a:ext cx="11125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90000"/>
              </a:lnSpc>
            </a:pPr>
            <a:r>
              <a:rPr lang="en-US" sz="2400"/>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a:t>
            </a:r>
            <a:r>
              <a:rPr lang="ja-JP" altLang="en-US" sz="2400"/>
              <a:t>’</a:t>
            </a:r>
            <a:r>
              <a:rPr lang="en-US" sz="2400"/>
              <a:t>s products remains at the sole discretion of Oracle.</a:t>
            </a:r>
          </a:p>
        </p:txBody>
      </p:sp>
      <p:sp>
        <p:nvSpPr>
          <p:cNvPr id="4" name="Date Placeholder 1"/>
          <p:cNvSpPr>
            <a:spLocks noGrp="1"/>
          </p:cNvSpPr>
          <p:nvPr>
            <p:ph type="dt" sz="half" idx="10"/>
          </p:nvPr>
        </p:nvSpPr>
        <p:spPr/>
        <p:txBody>
          <a:bodyPr/>
          <a:lstStyle>
            <a:lvl1pPr>
              <a:defRPr/>
            </a:lvl1pPr>
          </a:lstStyle>
          <a:p>
            <a:pPr>
              <a:defRPr/>
            </a:pPr>
            <a:fld id="{0B1804D8-302A-504D-872D-04D65BEA7607}" type="datetime1">
              <a:rPr lang="en-US" smtClean="0"/>
              <a:t>3/11/15</a:t>
            </a:fld>
            <a:endParaRPr/>
          </a:p>
        </p:txBody>
      </p:sp>
      <p:sp>
        <p:nvSpPr>
          <p:cNvPr id="5" name="Footer Placeholder 2"/>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6" name="Slide Number Placeholder 3"/>
          <p:cNvSpPr>
            <a:spLocks noGrp="1"/>
          </p:cNvSpPr>
          <p:nvPr>
            <p:ph type="sldNum" sz="quarter" idx="12"/>
          </p:nvPr>
        </p:nvSpPr>
        <p:spPr/>
        <p:txBody>
          <a:bodyPr/>
          <a:lstStyle>
            <a:lvl1pPr>
              <a:defRPr/>
            </a:lvl1pPr>
          </a:lstStyle>
          <a:p>
            <a:pPr>
              <a:defRPr/>
            </a:pPr>
            <a:fld id="{33FDABFB-7FDC-BD43-803E-BB6AD6D5F3D0}" type="slidenum">
              <a:rPr/>
              <a:pPr>
                <a:defRPr/>
              </a:pPr>
              <a:t>‹#›</a:t>
            </a:fld>
            <a:endParaRPr/>
          </a:p>
        </p:txBody>
      </p:sp>
    </p:spTree>
    <p:extLst>
      <p:ext uri="{BB962C8B-B14F-4D97-AF65-F5344CB8AC3E}">
        <p14:creationId xmlns:p14="http://schemas.microsoft.com/office/powerpoint/2010/main" val="1640287336"/>
      </p:ext>
    </p:extLst>
  </p:cSld>
  <p:clrMapOvr>
    <a:masterClrMapping/>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2"/>
          <p:cNvSpPr txBox="1">
            <a:spLocks noChangeArrowheads="1"/>
          </p:cNvSpPr>
          <p:nvPr/>
        </p:nvSpPr>
        <p:spPr bwMode="auto">
          <a:xfrm>
            <a:off x="531813" y="13716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90000"/>
              </a:lnSpc>
            </a:pPr>
            <a:r>
              <a:rPr lang="en-US" sz="3200"/>
              <a:t>Safe Harbor Statement</a:t>
            </a:r>
          </a:p>
        </p:txBody>
      </p:sp>
      <p:sp>
        <p:nvSpPr>
          <p:cNvPr id="3" name="TextBox 14"/>
          <p:cNvSpPr txBox="1">
            <a:spLocks noChangeArrowheads="1"/>
          </p:cNvSpPr>
          <p:nvPr/>
        </p:nvSpPr>
        <p:spPr bwMode="auto">
          <a:xfrm>
            <a:off x="531813" y="2514600"/>
            <a:ext cx="11125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90000"/>
              </a:lnSpc>
            </a:pPr>
            <a:r>
              <a:rPr lang="en-US" sz="2400"/>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a:t>
            </a:r>
            <a:r>
              <a:rPr lang="ja-JP" altLang="en-US" sz="2400"/>
              <a:t>’</a:t>
            </a:r>
            <a:r>
              <a:rPr lang="en-US" sz="2400"/>
              <a:t>s products remains at the sole discretion of Oracle.</a:t>
            </a:r>
          </a:p>
        </p:txBody>
      </p:sp>
      <p:sp>
        <p:nvSpPr>
          <p:cNvPr id="4" name="Date Placeholder 1"/>
          <p:cNvSpPr>
            <a:spLocks noGrp="1"/>
          </p:cNvSpPr>
          <p:nvPr>
            <p:ph type="dt" sz="half" idx="10"/>
          </p:nvPr>
        </p:nvSpPr>
        <p:spPr/>
        <p:txBody>
          <a:bodyPr/>
          <a:lstStyle>
            <a:lvl1pPr>
              <a:defRPr/>
            </a:lvl1pPr>
          </a:lstStyle>
          <a:p>
            <a:pPr>
              <a:defRPr/>
            </a:pPr>
            <a:fld id="{A181EB06-B9F1-794F-A353-C530D685CD74}" type="datetime1">
              <a:rPr lang="en-US" smtClean="0"/>
              <a:t>3/11/15</a:t>
            </a:fld>
            <a:endParaRPr/>
          </a:p>
        </p:txBody>
      </p:sp>
      <p:sp>
        <p:nvSpPr>
          <p:cNvPr id="5" name="Footer Placeholder 2"/>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6" name="Slide Number Placeholder 3"/>
          <p:cNvSpPr>
            <a:spLocks noGrp="1"/>
          </p:cNvSpPr>
          <p:nvPr>
            <p:ph type="sldNum" sz="quarter" idx="12"/>
          </p:nvPr>
        </p:nvSpPr>
        <p:spPr/>
        <p:txBody>
          <a:bodyPr/>
          <a:lstStyle>
            <a:lvl1pPr>
              <a:defRPr/>
            </a:lvl1pPr>
          </a:lstStyle>
          <a:p>
            <a:pPr>
              <a:defRPr/>
            </a:pPr>
            <a:fld id="{2016F242-18D7-2840-96A7-3696FCF30150}" type="slidenum">
              <a:rPr/>
              <a:pPr>
                <a:defRPr/>
              </a:pPr>
              <a:t>‹#›</a:t>
            </a:fld>
            <a:endParaRPr/>
          </a:p>
        </p:txBody>
      </p:sp>
    </p:spTree>
    <p:extLst>
      <p:ext uri="{BB962C8B-B14F-4D97-AF65-F5344CB8AC3E}">
        <p14:creationId xmlns:p14="http://schemas.microsoft.com/office/powerpoint/2010/main" val="1207052835"/>
      </p:ext>
    </p:extLst>
  </p:cSld>
  <p:clrMapOvr>
    <a:masterClrMapping/>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12" descr="&quot;Hardware and Software Engineered to work together&quot; tagline in red and black"/>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0988" y="2312988"/>
            <a:ext cx="6546850"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p:cNvSpPr>
            <a:spLocks noGrp="1"/>
          </p:cNvSpPr>
          <p:nvPr>
            <p:ph type="dt" sz="half" idx="10"/>
          </p:nvPr>
        </p:nvSpPr>
        <p:spPr/>
        <p:txBody>
          <a:bodyPr/>
          <a:lstStyle>
            <a:lvl1pPr>
              <a:defRPr/>
            </a:lvl1pPr>
          </a:lstStyle>
          <a:p>
            <a:pPr>
              <a:defRPr/>
            </a:pPr>
            <a:fld id="{61E1C3D8-E2C3-DF4B-8F3C-93EB632BEAE6}" type="datetime1">
              <a:rPr lang="en-US" smtClean="0"/>
              <a:t>3/11/15</a:t>
            </a:fld>
            <a:endParaRPr/>
          </a:p>
        </p:txBody>
      </p:sp>
      <p:sp>
        <p:nvSpPr>
          <p:cNvPr id="4" name="Footer Placeholder 2"/>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5" name="Slide Number Placeholder 3"/>
          <p:cNvSpPr>
            <a:spLocks noGrp="1"/>
          </p:cNvSpPr>
          <p:nvPr>
            <p:ph type="sldNum" sz="quarter" idx="12"/>
          </p:nvPr>
        </p:nvSpPr>
        <p:spPr/>
        <p:txBody>
          <a:bodyPr/>
          <a:lstStyle>
            <a:lvl1pPr>
              <a:defRPr/>
            </a:lvl1pPr>
          </a:lstStyle>
          <a:p>
            <a:pPr>
              <a:defRPr/>
            </a:pPr>
            <a:fld id="{A2A67622-BE7B-D846-B7F2-B502DE64FD4E}" type="slidenum">
              <a:rPr/>
              <a:pPr>
                <a:defRPr/>
              </a:pPr>
              <a:t>‹#›</a:t>
            </a:fld>
            <a:endParaRPr/>
          </a:p>
        </p:txBody>
      </p:sp>
    </p:spTree>
    <p:extLst>
      <p:ext uri="{BB962C8B-B14F-4D97-AF65-F5344CB8AC3E}">
        <p14:creationId xmlns:p14="http://schemas.microsoft.com/office/powerpoint/2010/main" val="1596309972"/>
      </p:ext>
    </p:extLst>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Oracle Signature">
    <p:spTree>
      <p:nvGrpSpPr>
        <p:cNvPr id="1" name=""/>
        <p:cNvGrpSpPr/>
        <p:nvPr/>
      </p:nvGrpSpPr>
      <p:grpSpPr>
        <a:xfrm>
          <a:off x="0" y="0"/>
          <a:ext cx="0" cy="0"/>
          <a:chOff x="0" y="0"/>
          <a:chExt cx="0" cy="0"/>
        </a:xfrm>
      </p:grpSpPr>
      <p:pic>
        <p:nvPicPr>
          <p:cNvPr id="2" name="Picture 12" descr="Oracle Signature in red on white background. Light blue frame around perimet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3650" y="2808288"/>
            <a:ext cx="45815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4"/>
          <p:cNvGrpSpPr>
            <a:grpSpLocks/>
          </p:cNvGrpSpPr>
          <p:nvPr/>
        </p:nvGrpSpPr>
        <p:grpSpPr bwMode="auto">
          <a:xfrm>
            <a:off x="0" y="0"/>
            <a:ext cx="12188825" cy="6858000"/>
            <a:chOff x="0" y="0"/>
            <a:chExt cx="12189398" cy="6858000"/>
          </a:xfrm>
        </p:grpSpPr>
        <p:sp>
          <p:nvSpPr>
            <p:cNvPr id="4" name="Rectangle 3"/>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5" name="Rectangle 4"/>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6" name="Rectangle 5"/>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grpSp>
    </p:spTree>
    <p:extLst>
      <p:ext uri="{BB962C8B-B14F-4D97-AF65-F5344CB8AC3E}">
        <p14:creationId xmlns:p14="http://schemas.microsoft.com/office/powerpoint/2010/main" val="2375881481"/>
      </p:ext>
    </p:extLst>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Java-Oracle Cobrand Logo">
    <p:spTree>
      <p:nvGrpSpPr>
        <p:cNvPr id="1" name=""/>
        <p:cNvGrpSpPr/>
        <p:nvPr/>
      </p:nvGrpSpPr>
      <p:grpSpPr>
        <a:xfrm>
          <a:off x="0" y="0"/>
          <a:ext cx="0" cy="0"/>
          <a:chOff x="0" y="0"/>
          <a:chExt cx="0" cy="0"/>
        </a:xfrm>
      </p:grpSpPr>
      <p:pic>
        <p:nvPicPr>
          <p:cNvPr id="2" name="Picture 12" descr="Horizontal Java-Oracle co-branded logo in white on blue staging background. Light blue frame around perimet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white">
          <a:xfrm>
            <a:off x="111125" y="63500"/>
            <a:ext cx="11966575"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4"/>
          <p:cNvGrpSpPr>
            <a:grpSpLocks/>
          </p:cNvGrpSpPr>
          <p:nvPr/>
        </p:nvGrpSpPr>
        <p:grpSpPr bwMode="auto">
          <a:xfrm>
            <a:off x="0" y="0"/>
            <a:ext cx="12188825" cy="6858000"/>
            <a:chOff x="0" y="0"/>
            <a:chExt cx="12189398" cy="6858000"/>
          </a:xfrm>
        </p:grpSpPr>
        <p:sp>
          <p:nvSpPr>
            <p:cNvPr id="4" name="Rectangle 3"/>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5" name="Rectangle 4"/>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6" name="Rectangle 5"/>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grpSp>
      <p:pic>
        <p:nvPicPr>
          <p:cNvPr id="8" name="Picture 20" descr="java-oracle-cobrand-logo-ppt-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9213" y="1570038"/>
            <a:ext cx="6781800"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1225323"/>
      </p:ext>
    </p:extLst>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6"/>
          <p:cNvSpPr>
            <a:spLocks noGrp="1"/>
          </p:cNvSpPr>
          <p:nvPr>
            <p:ph type="dt" sz="half" idx="10"/>
          </p:nvPr>
        </p:nvSpPr>
        <p:spPr/>
        <p:txBody>
          <a:bodyPr/>
          <a:lstStyle>
            <a:lvl1pPr>
              <a:defRPr/>
            </a:lvl1pPr>
          </a:lstStyle>
          <a:p>
            <a:pPr>
              <a:defRPr/>
            </a:pPr>
            <a:fld id="{9BA03DE8-2671-3647-B61C-63F21A5D44AB}" type="datetime1">
              <a:rPr lang="en-US" smtClean="0"/>
              <a:t>3/11/15</a:t>
            </a:fld>
            <a:endParaRPr lang="en-US"/>
          </a:p>
        </p:txBody>
      </p:sp>
      <p:sp>
        <p:nvSpPr>
          <p:cNvPr id="5" name="Footer Placeholder 7"/>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CEE47E4E-FD09-9442-BEFF-4F1F81D72977}" type="slidenum">
              <a:rPr lang="en-US"/>
              <a:pPr>
                <a:defRPr/>
              </a:pPr>
              <a:t>‹#›</a:t>
            </a:fld>
            <a:endParaRPr lang="en-US"/>
          </a:p>
        </p:txBody>
      </p:sp>
    </p:spTree>
    <p:extLst>
      <p:ext uri="{BB962C8B-B14F-4D97-AF65-F5344CB8AC3E}">
        <p14:creationId xmlns:p14="http://schemas.microsoft.com/office/powerpoint/2010/main" val="899214868"/>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bwMode="ltGray">
      <p:bgPr>
        <a:blipFill dpi="0" rotWithShape="1">
          <a:blip r:embed="rId3" cstate="print">
            <a:lum/>
          </a:blip>
          <a:srcRect/>
          <a:stretch>
            <a:fillRect t="-9000" b="-9000"/>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white">
          <a:xfrm>
            <a:off x="9828213"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TextBox 7"/>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dirty="0">
                <a:latin typeface="+mn-lt"/>
                <a:ea typeface="+mn-ea"/>
                <a:cs typeface="+mn-cs"/>
              </a:rPr>
              <a:t>Copyright © </a:t>
            </a:r>
            <a:r>
              <a:rPr lang="en-US" sz="850" dirty="0" smtClean="0">
                <a:latin typeface="+mn-lt"/>
                <a:ea typeface="+mn-ea"/>
                <a:cs typeface="+mn-cs"/>
              </a:rPr>
              <a:t>2015,</a:t>
            </a:r>
            <a:r>
              <a:rPr sz="850" dirty="0" smtClean="0">
                <a:latin typeface="+mn-lt"/>
                <a:ea typeface="+mn-ea"/>
                <a:cs typeface="+mn-cs"/>
              </a:rPr>
              <a:t> </a:t>
            </a:r>
            <a:r>
              <a:rPr sz="850" dirty="0">
                <a:latin typeface="+mn-lt"/>
                <a:ea typeface="+mn-ea"/>
                <a:cs typeface="+mn-cs"/>
              </a:rPr>
              <a:t>Oracle and/or its affiliates. All rights reserved.  |</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x-none"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13" name="Text Placeholder 12"/>
          <p:cNvSpPr>
            <a:spLocks noGrp="1"/>
          </p:cNvSpPr>
          <p:nvPr>
            <p:ph type="body" sz="quarter" idx="13"/>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x-none" smtClean="0"/>
              <a:t>Click to edit Master text styles</a:t>
            </a:r>
          </a:p>
        </p:txBody>
      </p:sp>
      <p:sp>
        <p:nvSpPr>
          <p:cNvPr id="21" name="Text Placeholder 12"/>
          <p:cNvSpPr>
            <a:spLocks noGrp="1"/>
          </p:cNvSpPr>
          <p:nvPr>
            <p:ph type="body" sz="quarter" idx="15"/>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x-none" smtClean="0"/>
              <a:t>Click to edit Master text styles</a:t>
            </a:r>
          </a:p>
        </p:txBody>
      </p:sp>
      <p:sp>
        <p:nvSpPr>
          <p:cNvPr id="10" name="Date Placeholder 3"/>
          <p:cNvSpPr>
            <a:spLocks noGrp="1"/>
          </p:cNvSpPr>
          <p:nvPr>
            <p:ph type="dt" sz="half" idx="16"/>
          </p:nvPr>
        </p:nvSpPr>
        <p:spPr/>
        <p:txBody>
          <a:bodyPr/>
          <a:lstStyle>
            <a:lvl1pPr>
              <a:defRPr/>
            </a:lvl1pPr>
          </a:lstStyle>
          <a:p>
            <a:pPr>
              <a:defRPr/>
            </a:pPr>
            <a:fld id="{0DC3972D-0FBA-4A49-967C-A9AF293A9FBA}" type="datetime1">
              <a:rPr lang="en-US" smtClean="0"/>
              <a:t>3/11/15</a:t>
            </a:fld>
            <a:endParaRPr/>
          </a:p>
        </p:txBody>
      </p:sp>
      <p:sp>
        <p:nvSpPr>
          <p:cNvPr id="11" name="Footer Placeholder 4"/>
          <p:cNvSpPr>
            <a:spLocks noGrp="1"/>
          </p:cNvSpPr>
          <p:nvPr>
            <p:ph type="ftr" sz="quarter" idx="17"/>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Tree>
    <p:extLst>
      <p:ext uri="{BB962C8B-B14F-4D97-AF65-F5344CB8AC3E}">
        <p14:creationId xmlns:p14="http://schemas.microsoft.com/office/powerpoint/2010/main" val="1751569794"/>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x-none"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lvl1pPr>
              <a:defRPr/>
            </a:lvl1pPr>
          </a:lstStyle>
          <a:p>
            <a:pPr>
              <a:defRPr/>
            </a:pPr>
            <a:fld id="{E1E0A31A-2E61-8D44-B7BE-8BB55E141853}" type="datetime1">
              <a:rPr lang="en-US" smtClean="0"/>
              <a:t>3/11/15</a:t>
            </a:fld>
            <a:endParaRPr/>
          </a:p>
        </p:txBody>
      </p:sp>
      <p:sp>
        <p:nvSpPr>
          <p:cNvPr id="5" name="Footer Placeholder 4"/>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6" name="Slide Number Placeholder 5"/>
          <p:cNvSpPr>
            <a:spLocks noGrp="1"/>
          </p:cNvSpPr>
          <p:nvPr>
            <p:ph type="sldNum" sz="quarter" idx="12"/>
          </p:nvPr>
        </p:nvSpPr>
        <p:spPr/>
        <p:txBody>
          <a:bodyPr/>
          <a:lstStyle>
            <a:lvl1pPr>
              <a:defRPr/>
            </a:lvl1pPr>
          </a:lstStyle>
          <a:p>
            <a:pPr>
              <a:defRPr/>
            </a:pPr>
            <a:fld id="{7B8E57B5-8905-2540-BB48-C8A235F898FE}" type="slidenum">
              <a:rPr/>
              <a:pPr>
                <a:defRPr/>
              </a:pPr>
              <a:t>‹#›</a:t>
            </a:fld>
            <a:endParaRPr/>
          </a:p>
        </p:txBody>
      </p:sp>
    </p:spTree>
    <p:extLst>
      <p:ext uri="{BB962C8B-B14F-4D97-AF65-F5344CB8AC3E}">
        <p14:creationId xmlns:p14="http://schemas.microsoft.com/office/powerpoint/2010/main" val="308486957"/>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bwMode="ltGray">
      <p:bgPr>
        <a:blipFill dpi="0" rotWithShape="1">
          <a:blip r:embed="rId3" cstate="print">
            <a:lum/>
          </a:blip>
          <a:srcRect/>
          <a:stretch>
            <a:fillRect t="-9000" b="-9000"/>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Rectangle 6"/>
          <p:cNvSpPr/>
          <p:nvPr/>
        </p:nvSpPr>
        <p:spPr bwMode="white">
          <a:xfrm>
            <a:off x="9828213"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7"/>
          <p:cNvSpPr/>
          <p:nvPr/>
        </p:nvSpPr>
        <p:spPr>
          <a:xfrm>
            <a:off x="9823450" y="5410200"/>
            <a:ext cx="1828800" cy="8509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endParaRPr lang="en-US"/>
          </a:p>
        </p:txBody>
      </p:sp>
      <p:sp>
        <p:nvSpPr>
          <p:cNvPr id="9" name="TextBox 8"/>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dirty="0">
                <a:latin typeface="+mn-lt"/>
                <a:ea typeface="+mn-ea"/>
                <a:cs typeface="+mn-cs"/>
              </a:rPr>
              <a:t>Copyright © </a:t>
            </a:r>
            <a:r>
              <a:rPr lang="en-US" sz="850" dirty="0" smtClean="0">
                <a:latin typeface="+mn-lt"/>
                <a:ea typeface="+mn-ea"/>
                <a:cs typeface="+mn-cs"/>
              </a:rPr>
              <a:t>2015,</a:t>
            </a:r>
            <a:r>
              <a:rPr sz="850" dirty="0" smtClean="0">
                <a:latin typeface="+mn-lt"/>
                <a:ea typeface="+mn-ea"/>
                <a:cs typeface="+mn-cs"/>
              </a:rPr>
              <a:t> </a:t>
            </a:r>
            <a:r>
              <a:rPr sz="850" dirty="0">
                <a:latin typeface="+mn-lt"/>
                <a:ea typeface="+mn-ea"/>
                <a:cs typeface="+mn-cs"/>
              </a:rPr>
              <a:t>Oracle and/or its affiliates. All rights reserved.  |</a:t>
            </a: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x-none"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
        <p:nvSpPr>
          <p:cNvPr id="13" name="Text Placeholder 12"/>
          <p:cNvSpPr>
            <a:spLocks noGrp="1"/>
          </p:cNvSpPr>
          <p:nvPr>
            <p:ph type="body" sz="quarter" idx="13"/>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x-none" smtClean="0"/>
              <a:t>Click to edit Master text styles</a:t>
            </a:r>
          </a:p>
        </p:txBody>
      </p:sp>
      <p:sp>
        <p:nvSpPr>
          <p:cNvPr id="21" name="Text Placeholder 12"/>
          <p:cNvSpPr>
            <a:spLocks noGrp="1"/>
          </p:cNvSpPr>
          <p:nvPr>
            <p:ph type="body" sz="quarter" idx="15"/>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x-none" smtClean="0"/>
              <a:t>Click to edit Master text styles</a:t>
            </a:r>
          </a:p>
        </p:txBody>
      </p:sp>
      <p:sp>
        <p:nvSpPr>
          <p:cNvPr id="11" name="Date Placeholder 3"/>
          <p:cNvSpPr>
            <a:spLocks noGrp="1"/>
          </p:cNvSpPr>
          <p:nvPr>
            <p:ph type="dt" sz="half" idx="16"/>
          </p:nvPr>
        </p:nvSpPr>
        <p:spPr/>
        <p:txBody>
          <a:bodyPr/>
          <a:lstStyle>
            <a:lvl1pPr>
              <a:defRPr/>
            </a:lvl1pPr>
          </a:lstStyle>
          <a:p>
            <a:pPr>
              <a:defRPr/>
            </a:pPr>
            <a:fld id="{14C6D1C9-C56C-E34D-910B-384C53B1461F}" type="datetime1">
              <a:rPr lang="en-US" smtClean="0"/>
              <a:t>3/11/15</a:t>
            </a:fld>
            <a:endParaRPr/>
          </a:p>
        </p:txBody>
      </p:sp>
      <p:sp>
        <p:nvSpPr>
          <p:cNvPr id="12" name="Footer Placeholder 4"/>
          <p:cNvSpPr>
            <a:spLocks noGrp="1"/>
          </p:cNvSpPr>
          <p:nvPr>
            <p:ph type="ftr" sz="quarter" idx="17"/>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Tree>
    <p:extLst>
      <p:ext uri="{BB962C8B-B14F-4D97-AF65-F5344CB8AC3E}">
        <p14:creationId xmlns:p14="http://schemas.microsoft.com/office/powerpoint/2010/main" val="297620644"/>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6"/>
          <p:cNvSpPr>
            <a:spLocks noGrp="1"/>
          </p:cNvSpPr>
          <p:nvPr>
            <p:ph type="dt" sz="half" idx="10"/>
          </p:nvPr>
        </p:nvSpPr>
        <p:spPr/>
        <p:txBody>
          <a:bodyPr/>
          <a:lstStyle>
            <a:lvl1pPr>
              <a:defRPr/>
            </a:lvl1pPr>
          </a:lstStyle>
          <a:p>
            <a:pPr>
              <a:defRPr/>
            </a:pPr>
            <a:fld id="{A8B4FDC6-6EB1-D448-8CB5-E2F263BE1E73}" type="datetime1">
              <a:rPr lang="en-US" smtClean="0"/>
              <a:t>3/11/15</a:t>
            </a:fld>
            <a:endParaRPr lang="en-US"/>
          </a:p>
        </p:txBody>
      </p:sp>
      <p:sp>
        <p:nvSpPr>
          <p:cNvPr id="5" name="Footer Placeholder 7"/>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4E91C256-3D92-7A46-9D36-F862E12C8CE3}" type="slidenum">
              <a:rPr lang="en-US"/>
              <a:pPr>
                <a:defRPr/>
              </a:pPr>
              <a:t>‹#›</a:t>
            </a:fld>
            <a:endParaRPr lang="en-US"/>
          </a:p>
        </p:txBody>
      </p:sp>
    </p:spTree>
    <p:extLst>
      <p:ext uri="{BB962C8B-B14F-4D97-AF65-F5344CB8AC3E}">
        <p14:creationId xmlns:p14="http://schemas.microsoft.com/office/powerpoint/2010/main" val="1984208932"/>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7"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x-none" smtClean="0"/>
              <a:t>Click to edit Master text styles</a:t>
            </a:r>
          </a:p>
        </p:txBody>
      </p:sp>
      <p:sp>
        <p:nvSpPr>
          <p:cNvPr id="5" name="Date Placeholder 3"/>
          <p:cNvSpPr>
            <a:spLocks noGrp="1"/>
          </p:cNvSpPr>
          <p:nvPr>
            <p:ph type="dt" sz="half" idx="14"/>
          </p:nvPr>
        </p:nvSpPr>
        <p:spPr/>
        <p:txBody>
          <a:bodyPr/>
          <a:lstStyle>
            <a:lvl1pPr>
              <a:defRPr/>
            </a:lvl1pPr>
          </a:lstStyle>
          <a:p>
            <a:pPr>
              <a:defRPr/>
            </a:pPr>
            <a:fld id="{1E70A28B-4F14-1745-8119-11E502A09361}" type="datetime1">
              <a:rPr lang="en-US" smtClean="0"/>
              <a:t>3/11/15</a:t>
            </a:fld>
            <a:endParaRPr/>
          </a:p>
        </p:txBody>
      </p:sp>
      <p:sp>
        <p:nvSpPr>
          <p:cNvPr id="6" name="Footer Placeholder 4"/>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8" name="Slide Number Placeholder 5"/>
          <p:cNvSpPr>
            <a:spLocks noGrp="1"/>
          </p:cNvSpPr>
          <p:nvPr>
            <p:ph type="sldNum" sz="quarter" idx="16"/>
          </p:nvPr>
        </p:nvSpPr>
        <p:spPr/>
        <p:txBody>
          <a:bodyPr/>
          <a:lstStyle>
            <a:lvl1pPr>
              <a:defRPr/>
            </a:lvl1pPr>
          </a:lstStyle>
          <a:p>
            <a:pPr>
              <a:defRPr/>
            </a:pPr>
            <a:fld id="{6624C6AC-8D69-A946-B2C7-330C96B93F97}" type="slidenum">
              <a:rPr/>
              <a:pPr>
                <a:defRPr/>
              </a:pPr>
              <a:t>‹#›</a:t>
            </a:fld>
            <a:endParaRPr/>
          </a:p>
        </p:txBody>
      </p:sp>
    </p:spTree>
    <p:extLst>
      <p:ext uri="{BB962C8B-B14F-4D97-AF65-F5344CB8AC3E}">
        <p14:creationId xmlns:p14="http://schemas.microsoft.com/office/powerpoint/2010/main" val="1673094208"/>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Date Placeholder 3"/>
          <p:cNvSpPr>
            <a:spLocks noGrp="1"/>
          </p:cNvSpPr>
          <p:nvPr>
            <p:ph type="dt" sz="half" idx="14"/>
          </p:nvPr>
        </p:nvSpPr>
        <p:spPr/>
        <p:txBody>
          <a:bodyPr/>
          <a:lstStyle>
            <a:lvl1pPr>
              <a:defRPr/>
            </a:lvl1pPr>
          </a:lstStyle>
          <a:p>
            <a:pPr>
              <a:defRPr/>
            </a:pPr>
            <a:fld id="{E012C768-836E-694E-B784-4815632B2874}" type="datetime1">
              <a:rPr lang="en-US" smtClean="0"/>
              <a:t>3/11/15</a:t>
            </a:fld>
            <a:endParaRPr/>
          </a:p>
        </p:txBody>
      </p:sp>
      <p:sp>
        <p:nvSpPr>
          <p:cNvPr id="5" name="Footer Placeholder 4"/>
          <p:cNvSpPr>
            <a:spLocks noGrp="1"/>
          </p:cNvSpPr>
          <p:nvPr>
            <p:ph type="ftr" sz="quarter" idx="15"/>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6" name="Slide Number Placeholder 5"/>
          <p:cNvSpPr>
            <a:spLocks noGrp="1"/>
          </p:cNvSpPr>
          <p:nvPr>
            <p:ph type="sldNum" sz="quarter" idx="16"/>
          </p:nvPr>
        </p:nvSpPr>
        <p:spPr/>
        <p:txBody>
          <a:bodyPr/>
          <a:lstStyle>
            <a:lvl1pPr>
              <a:defRPr/>
            </a:lvl1pPr>
          </a:lstStyle>
          <a:p>
            <a:pPr>
              <a:defRPr/>
            </a:pPr>
            <a:fld id="{B12E9E1E-9C5E-2B41-9B53-D8A09D1FBAE2}" type="slidenum">
              <a:rPr/>
              <a:pPr>
                <a:defRPr/>
              </a:pPr>
              <a:t>‹#›</a:t>
            </a:fld>
            <a:endParaRPr/>
          </a:p>
        </p:txBody>
      </p:sp>
    </p:spTree>
    <p:extLst>
      <p:ext uri="{BB962C8B-B14F-4D97-AF65-F5344CB8AC3E}">
        <p14:creationId xmlns:p14="http://schemas.microsoft.com/office/powerpoint/2010/main" val="775599500"/>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lstStyle>
            <a:lvl1pPr algn="l">
              <a:lnSpc>
                <a:spcPct val="80000"/>
              </a:lnSpc>
              <a:defRPr sz="4800" b="0" cap="none" baseline="0"/>
            </a:lvl1pPr>
          </a:lstStyle>
          <a:p>
            <a:r>
              <a:rPr lang="x-none"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D769172-A0D6-6A41-8CC3-7D7EB71E0EB4}" type="datetime1">
              <a:rPr lang="en-US" smtClean="0"/>
              <a:t>3/11/15</a:t>
            </a:fld>
            <a:endParaRPr/>
          </a:p>
        </p:txBody>
      </p:sp>
      <p:sp>
        <p:nvSpPr>
          <p:cNvPr id="5" name="Footer Placeholder 4"/>
          <p:cNvSpPr>
            <a:spLocks noGrp="1"/>
          </p:cNvSpPr>
          <p:nvPr>
            <p:ph type="ftr" sz="quarter" idx="11"/>
          </p:nvPr>
        </p:nvSpPr>
        <p:spPr>
          <a:xfrm>
            <a:off x="8623300" y="6556375"/>
            <a:ext cx="2743200" cy="182563"/>
          </a:xfrm>
          <a:prstGeom prst="rect">
            <a:avLst/>
          </a:prstGeom>
        </p:spPr>
        <p:txBody>
          <a:bodyPr/>
          <a:lstStyle>
            <a:lvl1pPr fontAlgn="auto">
              <a:spcBef>
                <a:spcPts val="0"/>
              </a:spcBef>
              <a:spcAft>
                <a:spcPts val="0"/>
              </a:spcAft>
              <a:defRPr>
                <a:latin typeface="+mn-lt"/>
                <a:ea typeface="+mn-ea"/>
                <a:cs typeface="+mn-cs"/>
              </a:defRPr>
            </a:lvl1pPr>
          </a:lstStyle>
          <a:p>
            <a:pPr>
              <a:defRPr/>
            </a:pPr>
            <a:endParaRPr/>
          </a:p>
        </p:txBody>
      </p:sp>
      <p:sp>
        <p:nvSpPr>
          <p:cNvPr id="6" name="Slide Number Placeholder 5"/>
          <p:cNvSpPr>
            <a:spLocks noGrp="1"/>
          </p:cNvSpPr>
          <p:nvPr>
            <p:ph type="sldNum" sz="quarter" idx="12"/>
          </p:nvPr>
        </p:nvSpPr>
        <p:spPr/>
        <p:txBody>
          <a:bodyPr/>
          <a:lstStyle>
            <a:lvl1pPr>
              <a:defRPr/>
            </a:lvl1pPr>
          </a:lstStyle>
          <a:p>
            <a:pPr>
              <a:defRPr/>
            </a:pPr>
            <a:fld id="{C5D3B8F4-B4E0-DB45-82AD-4A155BE8FA4A}" type="slidenum">
              <a:rPr/>
              <a:pPr>
                <a:defRPr/>
              </a:pPr>
              <a:t>‹#›</a:t>
            </a:fld>
            <a:endParaRPr/>
          </a:p>
        </p:txBody>
      </p:sp>
    </p:spTree>
    <p:extLst>
      <p:ext uri="{BB962C8B-B14F-4D97-AF65-F5344CB8AC3E}">
        <p14:creationId xmlns:p14="http://schemas.microsoft.com/office/powerpoint/2010/main" val="341896327"/>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0" y="0"/>
            <a:ext cx="12188825" cy="6858000"/>
            <a:chOff x="0" y="0"/>
            <a:chExt cx="12189398" cy="6858000"/>
          </a:xfrm>
        </p:grpSpPr>
        <p:sp>
          <p:nvSpPr>
            <p:cNvPr id="8" name="Rectangle 7"/>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8"/>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10" name="Rectangle 9"/>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sp>
          <p:nvSpPr>
            <p:cNvPr id="11" name="Rectangle 10"/>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a:p>
          </p:txBody>
        </p:sp>
      </p:grpSp>
      <p:sp>
        <p:nvSpPr>
          <p:cNvPr id="1027" name="Title Placeholder 1"/>
          <p:cNvSpPr>
            <a:spLocks noGrp="1"/>
          </p:cNvSpPr>
          <p:nvPr>
            <p:ph type="title"/>
          </p:nvPr>
        </p:nvSpPr>
        <p:spPr bwMode="auto">
          <a:xfrm>
            <a:off x="531813" y="4064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p>
            <a:pPr lvl="0"/>
            <a:r>
              <a:rPr lang="x-none" smtClean="0"/>
              <a:t>Click to edit Master title style</a:t>
            </a:r>
            <a:endParaRPr lang="en-US"/>
          </a:p>
        </p:txBody>
      </p:sp>
      <p:sp>
        <p:nvSpPr>
          <p:cNvPr id="1028" name="Text Placeholder 2"/>
          <p:cNvSpPr>
            <a:spLocks noGrp="1"/>
          </p:cNvSpPr>
          <p:nvPr>
            <p:ph type="body" idx="1"/>
          </p:nvPr>
        </p:nvSpPr>
        <p:spPr bwMode="auto">
          <a:xfrm>
            <a:off x="531813" y="1524000"/>
            <a:ext cx="11125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178300" y="6556375"/>
            <a:ext cx="1227138" cy="182563"/>
          </a:xfrm>
          <a:prstGeom prst="rect">
            <a:avLst/>
          </a:prstGeom>
        </p:spPr>
        <p:txBody>
          <a:bodyPr vert="horz" wrap="none" lIns="0" tIns="0" rIns="0" bIns="0" rtlCol="0" anchor="ctr" anchorCtr="0">
            <a:noAutofit/>
          </a:bodyPr>
          <a:lstStyle>
            <a:lvl1pPr algn="r" fontAlgn="auto">
              <a:spcBef>
                <a:spcPts val="0"/>
              </a:spcBef>
              <a:spcAft>
                <a:spcPts val="0"/>
              </a:spcAft>
              <a:defRPr sz="850" smtClean="0">
                <a:solidFill>
                  <a:schemeClr val="tx1"/>
                </a:solidFill>
                <a:latin typeface="+mn-lt"/>
                <a:ea typeface="+mn-ea"/>
                <a:cs typeface="+mn-cs"/>
              </a:defRPr>
            </a:lvl1pPr>
          </a:lstStyle>
          <a:p>
            <a:pPr>
              <a:defRPr/>
            </a:pPr>
            <a:fld id="{98A4F38A-8E0C-9744-8F09-961B60118F7D}" type="datetime1">
              <a:rPr lang="en-US" smtClean="0"/>
              <a:t>3/11/15</a:t>
            </a:fld>
            <a:endParaRPr lang="en-US"/>
          </a:p>
        </p:txBody>
      </p:sp>
      <p:sp>
        <p:nvSpPr>
          <p:cNvPr id="6" name="Slide Number Placeholder 5"/>
          <p:cNvSpPr>
            <a:spLocks noGrp="1"/>
          </p:cNvSpPr>
          <p:nvPr>
            <p:ph type="sldNum" sz="quarter" idx="4"/>
          </p:nvPr>
        </p:nvSpPr>
        <p:spPr>
          <a:xfrm>
            <a:off x="11276013" y="6556375"/>
            <a:ext cx="381000" cy="182563"/>
          </a:xfrm>
          <a:prstGeom prst="rect">
            <a:avLst/>
          </a:prstGeom>
        </p:spPr>
        <p:txBody>
          <a:bodyPr vert="horz" wrap="none" lIns="0" tIns="0" rIns="0" bIns="0" rtlCol="0" anchor="ctr" anchorCtr="0">
            <a:noAutofit/>
          </a:bodyPr>
          <a:lstStyle>
            <a:lvl1pPr algn="r" fontAlgn="auto">
              <a:spcBef>
                <a:spcPts val="0"/>
              </a:spcBef>
              <a:spcAft>
                <a:spcPts val="0"/>
              </a:spcAft>
              <a:defRPr sz="850" smtClean="0">
                <a:solidFill>
                  <a:schemeClr val="tx1"/>
                </a:solidFill>
                <a:latin typeface="+mn-lt"/>
                <a:ea typeface="+mn-ea"/>
                <a:cs typeface="+mn-cs"/>
              </a:defRPr>
            </a:lvl1pPr>
          </a:lstStyle>
          <a:p>
            <a:pPr>
              <a:defRPr/>
            </a:pPr>
            <a:fld id="{48E4AB9C-0837-314C-97C7-73A5439F6C97}" type="slidenum">
              <a:rPr lang="en-US"/>
              <a:pPr>
                <a:defRPr/>
              </a:pPr>
              <a:t>‹#›</a:t>
            </a:fld>
            <a:endParaRPr lang="en-US" dirty="0"/>
          </a:p>
        </p:txBody>
      </p:sp>
      <p:sp>
        <p:nvSpPr>
          <p:cNvPr id="14" name="TextBox 13"/>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dirty="0">
                <a:latin typeface="+mn-lt"/>
                <a:ea typeface="+mn-ea"/>
                <a:cs typeface="+mn-cs"/>
              </a:rPr>
              <a:t>Copyright © </a:t>
            </a:r>
            <a:r>
              <a:rPr sz="850" dirty="0" smtClean="0">
                <a:latin typeface="+mn-lt"/>
                <a:ea typeface="+mn-ea"/>
                <a:cs typeface="+mn-cs"/>
              </a:rPr>
              <a:t>201</a:t>
            </a:r>
            <a:r>
              <a:rPr lang="x-none" sz="850" dirty="0" smtClean="0">
                <a:latin typeface="+mn-lt"/>
                <a:ea typeface="+mn-ea"/>
                <a:cs typeface="+mn-cs"/>
              </a:rPr>
              <a:t>5</a:t>
            </a:r>
            <a:r>
              <a:rPr lang="en-US" sz="850" dirty="0" smtClean="0">
                <a:latin typeface="+mn-lt"/>
                <a:ea typeface="+mn-ea"/>
                <a:cs typeface="+mn-cs"/>
              </a:rPr>
              <a:t>,</a:t>
            </a:r>
            <a:r>
              <a:rPr sz="850" dirty="0" smtClean="0">
                <a:latin typeface="+mn-lt"/>
                <a:ea typeface="+mn-ea"/>
                <a:cs typeface="+mn-cs"/>
              </a:rPr>
              <a:t> </a:t>
            </a:r>
            <a:r>
              <a:rPr sz="850" dirty="0">
                <a:latin typeface="+mn-lt"/>
                <a:ea typeface="+mn-ea"/>
                <a:cs typeface="+mn-cs"/>
              </a:rPr>
              <a:t>Oracle and/or its affiliates. All rights reserved.  |</a:t>
            </a: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 id="2147483773" r:id="rId39"/>
    <p:sldLayoutId id="2147483774" r:id="rId40"/>
  </p:sldLayoutIdLst>
  <p:transition xmlns:p14="http://schemas.microsoft.com/office/powerpoint/2010/main" spd="med">
    <p:fade/>
  </p:transition>
  <p:timing>
    <p:tnLst>
      <p:par>
        <p:cTn xmlns:p14="http://schemas.microsoft.com/office/powerpoint/2010/main" id="1" dur="indefinite" restart="never" nodeType="tmRoot"/>
      </p:par>
    </p:tnLst>
  </p:timing>
  <p:hf hdr="0" ftr="0" dt="0"/>
  <p:txStyles>
    <p:titleStyle>
      <a:lvl1pPr algn="l" rtl="0" eaLnBrk="1" fontAlgn="base" hangingPunct="1">
        <a:lnSpc>
          <a:spcPct val="80000"/>
        </a:lnSpc>
        <a:spcBef>
          <a:spcPct val="0"/>
        </a:spcBef>
        <a:spcAft>
          <a:spcPct val="0"/>
        </a:spcAft>
        <a:defRPr sz="3600" kern="1200">
          <a:solidFill>
            <a:schemeClr val="tx1"/>
          </a:solidFill>
          <a:latin typeface="+mj-lt"/>
          <a:ea typeface="ＭＳ Ｐゴシック" charset="0"/>
          <a:cs typeface="ＭＳ Ｐゴシック" charset="0"/>
        </a:defRPr>
      </a:lvl1pPr>
      <a:lvl2pPr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2pPr>
      <a:lvl3pPr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3pPr>
      <a:lvl4pPr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4pPr>
      <a:lvl5pPr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5pPr>
      <a:lvl6pPr marL="457200"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6pPr>
      <a:lvl7pPr marL="914400"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7pPr>
      <a:lvl8pPr marL="1371600"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8pPr>
      <a:lvl9pPr marL="1828800"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9pPr>
    </p:titleStyle>
    <p:body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png"/><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g"/><Relationship Id="rId3" Type="http://schemas.openxmlformats.org/officeDocument/2006/relationships/image" Target="../media/image40.jpg"/></Relationships>
</file>

<file path=ppt/slides/_rels/slide52.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1" Type="http://schemas.openxmlformats.org/officeDocument/2006/relationships/slideLayout" Target="../slideLayouts/slideLayout7.xml"/><Relationship Id="rId2" Type="http://schemas.openxmlformats.org/officeDocument/2006/relationships/image" Target="../media/image3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8130" name="Title 1"/>
          <p:cNvSpPr>
            <a:spLocks noGrp="1"/>
          </p:cNvSpPr>
          <p:nvPr>
            <p:ph type="ctrTitle"/>
          </p:nvPr>
        </p:nvSpPr>
        <p:spPr>
          <a:xfrm>
            <a:off x="531813" y="739775"/>
            <a:ext cx="11125200" cy="1470025"/>
          </a:xfrm>
        </p:spPr>
        <p:txBody>
          <a:bodyPr/>
          <a:lstStyle/>
          <a:p>
            <a:r>
              <a:rPr lang="en-US" dirty="0" smtClean="0">
                <a:latin typeface="Calibri" charset="0"/>
              </a:rPr>
              <a:t>HTTP/2 Comes to Java</a:t>
            </a:r>
            <a:endParaRPr lang="en-US" dirty="0">
              <a:latin typeface="Calibri" charset="0"/>
            </a:endParaRPr>
          </a:p>
        </p:txBody>
      </p:sp>
      <p:sp>
        <p:nvSpPr>
          <p:cNvPr id="48131" name="Subtitle 2"/>
          <p:cNvSpPr>
            <a:spLocks noGrp="1"/>
          </p:cNvSpPr>
          <p:nvPr>
            <p:ph type="subTitle" idx="1"/>
          </p:nvPr>
        </p:nvSpPr>
        <p:spPr>
          <a:xfrm>
            <a:off x="531813" y="2286000"/>
            <a:ext cx="11126787" cy="914400"/>
          </a:xfrm>
        </p:spPr>
        <p:txBody>
          <a:bodyPr/>
          <a:lstStyle/>
          <a:p>
            <a:pPr>
              <a:spcBef>
                <a:spcPct val="0"/>
              </a:spcBef>
            </a:pPr>
            <a:r>
              <a:rPr lang="en-US" dirty="0" smtClean="0">
                <a:latin typeface="Calibri" charset="0"/>
              </a:rPr>
              <a:t>What Servlet 4.0 Means to You</a:t>
            </a:r>
            <a:endParaRPr lang="en-US" dirty="0">
              <a:latin typeface="Calibri" charset="0"/>
            </a:endParaRPr>
          </a:p>
        </p:txBody>
      </p:sp>
      <p:sp>
        <p:nvSpPr>
          <p:cNvPr id="48132" name="Text Placeholder 5"/>
          <p:cNvSpPr>
            <a:spLocks noGrp="1"/>
          </p:cNvSpPr>
          <p:nvPr>
            <p:ph type="body" sz="quarter" idx="13"/>
          </p:nvPr>
        </p:nvSpPr>
        <p:spPr>
          <a:xfrm>
            <a:off x="531813" y="3429000"/>
            <a:ext cx="11125200" cy="2514600"/>
          </a:xfrm>
        </p:spPr>
        <p:txBody>
          <a:bodyPr/>
          <a:lstStyle/>
          <a:p>
            <a:pPr>
              <a:spcBef>
                <a:spcPct val="0"/>
              </a:spcBef>
            </a:pPr>
            <a:r>
              <a:rPr lang="en-US" dirty="0" smtClean="0">
                <a:latin typeface="Calibri" charset="0"/>
              </a:rPr>
              <a:t>Ed Burns</a:t>
            </a:r>
            <a:endParaRPr lang="en-US" dirty="0">
              <a:latin typeface="Calibri" charset="0"/>
            </a:endParaRPr>
          </a:p>
          <a:p>
            <a:pPr>
              <a:spcBef>
                <a:spcPct val="0"/>
              </a:spcBef>
            </a:pPr>
            <a:r>
              <a:rPr lang="en-US" dirty="0" smtClean="0">
                <a:latin typeface="Calibri" charset="0"/>
              </a:rPr>
              <a:t>Java EE Specification Team</a:t>
            </a:r>
          </a:p>
          <a:p>
            <a:pPr>
              <a:spcBef>
                <a:spcPct val="0"/>
              </a:spcBef>
            </a:pPr>
            <a:r>
              <a:rPr lang="en-US" dirty="0" smtClean="0">
                <a:latin typeface="Calibri" charset="0"/>
              </a:rPr>
              <a:t>Oracle</a:t>
            </a:r>
            <a:endParaRPr lang="en-US" dirty="0">
              <a:latin typeface="Calibri" charset="0"/>
            </a:endParaRPr>
          </a:p>
        </p:txBody>
      </p:sp>
      <p:sp>
        <p:nvSpPr>
          <p:cNvPr id="7" name="TextBox 6"/>
          <p:cNvSpPr txBox="1"/>
          <p:nvPr/>
        </p:nvSpPr>
        <p:spPr>
          <a:xfrm>
            <a:off x="5376863" y="6556375"/>
            <a:ext cx="3200400" cy="182563"/>
          </a:xfrm>
          <a:prstGeom prst="rect">
            <a:avLst/>
          </a:prstGeom>
          <a:noFill/>
        </p:spPr>
        <p:txBody>
          <a:bodyPr wrap="none" lIns="0" tIns="0" rIns="0" bIns="0" anchor="ctr"/>
          <a:lstStyle/>
          <a:p>
            <a:pPr algn="r" fontAlgn="auto">
              <a:spcBef>
                <a:spcPts val="0"/>
              </a:spcBef>
              <a:spcAft>
                <a:spcPts val="0"/>
              </a:spcAft>
              <a:defRPr/>
            </a:pPr>
            <a:r>
              <a:rPr sz="850" dirty="0">
                <a:solidFill>
                  <a:srgbClr val="FFFFFF"/>
                </a:solidFill>
                <a:latin typeface="+mn-lt"/>
                <a:ea typeface="+mn-ea"/>
                <a:cs typeface="+mn-cs"/>
              </a:rPr>
              <a:t>Copyright © </a:t>
            </a:r>
            <a:r>
              <a:rPr lang="en-US" sz="850" dirty="0" smtClean="0">
                <a:solidFill>
                  <a:srgbClr val="FFFFFF"/>
                </a:solidFill>
                <a:latin typeface="+mn-lt"/>
                <a:ea typeface="+mn-ea"/>
                <a:cs typeface="+mn-cs"/>
              </a:rPr>
              <a:t>2015,</a:t>
            </a:r>
            <a:r>
              <a:rPr sz="850" dirty="0" smtClean="0">
                <a:solidFill>
                  <a:srgbClr val="FFFFFF"/>
                </a:solidFill>
                <a:latin typeface="+mn-lt"/>
                <a:ea typeface="+mn-ea"/>
                <a:cs typeface="+mn-cs"/>
              </a:rPr>
              <a:t> </a:t>
            </a:r>
            <a:r>
              <a:rPr sz="850" dirty="0">
                <a:solidFill>
                  <a:srgbClr val="FFFFFF"/>
                </a:solidFill>
                <a:latin typeface="+mn-lt"/>
                <a:ea typeface="+mn-ea"/>
                <a:cs typeface="+mn-cs"/>
              </a:rPr>
              <a:t>Oracle and/or its affiliates. All rights reserved.  |</a:t>
            </a:r>
          </a:p>
        </p:txBody>
      </p:sp>
    </p:spTree>
  </p:cSld>
  <p:clrMapOvr>
    <a:masterClrMapping/>
  </p:clrMapOvr>
  <p:transition xmlns:p14="http://schemas.microsoft.com/office/powerpoint/2010/main" spd="med" advTm="14190">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File Concatenation and Image Sprites</a:t>
            </a:r>
            <a:endParaRPr lang="en-US" dirty="0"/>
          </a:p>
        </p:txBody>
      </p:sp>
      <p:pic>
        <p:nvPicPr>
          <p:cNvPr id="3" name="Content Placeholder 2"/>
          <p:cNvPicPr>
            <a:picLocks noGrp="1" noChangeAspect="1"/>
          </p:cNvPicPr>
          <p:nvPr>
            <p:ph idx="1"/>
          </p:nvPr>
        </p:nvPicPr>
        <p:blipFill>
          <a:blip r:embed="rId3"/>
          <a:srcRect t="11896" b="11896"/>
          <a:stretch>
            <a:fillRect/>
          </a:stretch>
        </p:blipFill>
        <p:spPr>
          <a:xfrm>
            <a:off x="1634415" y="1968372"/>
            <a:ext cx="8936396" cy="3182448"/>
          </a:xfrm>
        </p:spPr>
      </p:pic>
      <p:sp>
        <p:nvSpPr>
          <p:cNvPr id="6" name="Text Placeholder 5"/>
          <p:cNvSpPr>
            <a:spLocks noGrp="1"/>
          </p:cNvSpPr>
          <p:nvPr>
            <p:ph type="body" sz="quarter" idx="13"/>
          </p:nvPr>
        </p:nvSpPr>
        <p:spPr/>
        <p:txBody>
          <a:bodyPr/>
          <a:lstStyle/>
          <a:p>
            <a:r>
              <a:rPr lang="en-US" dirty="0" smtClean="0"/>
              <a:t>TCP Efficiency Improves with Larger Files</a:t>
            </a:r>
            <a:endParaRPr lang="en-US" dirty="0"/>
          </a:p>
        </p:txBody>
      </p:sp>
      <p:sp>
        <p:nvSpPr>
          <p:cNvPr id="2" name="Slide Number Placeholder 1"/>
          <p:cNvSpPr>
            <a:spLocks noGrp="1"/>
          </p:cNvSpPr>
          <p:nvPr>
            <p:ph type="sldNum" sz="quarter" idx="16"/>
          </p:nvPr>
        </p:nvSpPr>
        <p:spPr/>
        <p:txBody>
          <a:bodyPr/>
          <a:lstStyle/>
          <a:p>
            <a:pPr>
              <a:defRPr/>
            </a:pPr>
            <a:fld id="{6624C6AC-8D69-A946-B2C7-330C96B93F97}" type="slidenum">
              <a:rPr lang="en-US" smtClean="0"/>
              <a:pPr>
                <a:defRPr/>
              </a:pPr>
              <a:t>10</a:t>
            </a:fld>
            <a:endParaRPr lang="en-US"/>
          </a:p>
        </p:txBody>
      </p:sp>
    </p:spTree>
    <p:extLst>
      <p:ext uri="{BB962C8B-B14F-4D97-AF65-F5344CB8AC3E}">
        <p14:creationId xmlns:p14="http://schemas.microsoft.com/office/powerpoint/2010/main" val="35520789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File Concatenation and Image Sprites</a:t>
            </a:r>
            <a:endParaRPr lang="en-US" dirty="0"/>
          </a:p>
        </p:txBody>
      </p:sp>
      <p:sp>
        <p:nvSpPr>
          <p:cNvPr id="6" name="Text Placeholder 5"/>
          <p:cNvSpPr>
            <a:spLocks noGrp="1"/>
          </p:cNvSpPr>
          <p:nvPr>
            <p:ph type="body" sz="quarter" idx="13"/>
          </p:nvPr>
        </p:nvSpPr>
        <p:spPr/>
        <p:txBody>
          <a:bodyPr/>
          <a:lstStyle/>
          <a:p>
            <a:r>
              <a:rPr lang="en-US" dirty="0" smtClean="0"/>
              <a:t>TCP Efficiency Improves with Larger Files</a:t>
            </a:r>
            <a:endParaRPr lang="en-US" dirty="0"/>
          </a:p>
        </p:txBody>
      </p:sp>
      <p:sp>
        <p:nvSpPr>
          <p:cNvPr id="2" name="Slide Number Placeholder 1"/>
          <p:cNvSpPr>
            <a:spLocks noGrp="1"/>
          </p:cNvSpPr>
          <p:nvPr>
            <p:ph type="sldNum" sz="quarter" idx="16"/>
          </p:nvPr>
        </p:nvSpPr>
        <p:spPr/>
        <p:txBody>
          <a:bodyPr/>
          <a:lstStyle/>
          <a:p>
            <a:pPr>
              <a:defRPr/>
            </a:pPr>
            <a:fld id="{6624C6AC-8D69-A946-B2C7-330C96B93F97}" type="slidenum">
              <a:rPr lang="en-US" smtClean="0"/>
              <a:pPr>
                <a:defRPr/>
              </a:pPr>
              <a:t>11</a:t>
            </a:fld>
            <a:endParaRPr lang="en-US"/>
          </a:p>
        </p:txBody>
      </p:sp>
      <p:sp>
        <p:nvSpPr>
          <p:cNvPr id="5" name="Content Placeholder 4"/>
          <p:cNvSpPr>
            <a:spLocks noGrp="1"/>
          </p:cNvSpPr>
          <p:nvPr>
            <p:ph idx="1"/>
          </p:nvPr>
        </p:nvSpPr>
        <p:spPr/>
        <p:txBody>
          <a:bodyPr/>
          <a:lstStyle/>
          <a:p>
            <a:r>
              <a:rPr lang="en-US" dirty="0" smtClean="0"/>
              <a:t>Modern web page now consists of more than 90 resources fetched from 15 distinct hosts</a:t>
            </a:r>
          </a:p>
          <a:p>
            <a:r>
              <a:rPr lang="en-US" dirty="0" smtClean="0"/>
              <a:t>Solution:</a:t>
            </a:r>
          </a:p>
          <a:p>
            <a:pPr lvl="1"/>
            <a:r>
              <a:rPr lang="en-US" dirty="0" smtClean="0"/>
              <a:t>Just work around it by shoving more than one logical file into one physical file.</a:t>
            </a:r>
          </a:p>
          <a:p>
            <a:pPr lvl="1"/>
            <a:r>
              <a:rPr lang="en-US" dirty="0" smtClean="0"/>
              <a:t>Seminal article: A </a:t>
            </a:r>
            <a:r>
              <a:rPr lang="en-US" dirty="0"/>
              <a:t>List Apart </a:t>
            </a:r>
            <a:r>
              <a:rPr lang="en-US" b="1" dirty="0"/>
              <a:t>http://</a:t>
            </a:r>
            <a:r>
              <a:rPr lang="en-US" b="1" dirty="0" err="1"/>
              <a:t>alistapart.com</a:t>
            </a:r>
            <a:r>
              <a:rPr lang="en-US" b="1" dirty="0"/>
              <a:t>/article/</a:t>
            </a:r>
            <a:r>
              <a:rPr lang="en-US" b="1" dirty="0" smtClean="0"/>
              <a:t>sprites</a:t>
            </a:r>
          </a:p>
          <a:p>
            <a:pPr lvl="1"/>
            <a:r>
              <a:rPr lang="en-US" dirty="0" smtClean="0"/>
              <a:t>Useful tool: </a:t>
            </a:r>
            <a:r>
              <a:rPr lang="en-US" dirty="0" err="1" smtClean="0"/>
              <a:t>SpritePad</a:t>
            </a:r>
            <a:r>
              <a:rPr lang="en-US" dirty="0"/>
              <a:t> </a:t>
            </a:r>
            <a:r>
              <a:rPr lang="en-US" b="1" dirty="0"/>
              <a:t>http://</a:t>
            </a:r>
            <a:r>
              <a:rPr lang="en-US" b="1" dirty="0" err="1"/>
              <a:t>spritepad.wearekiss.com</a:t>
            </a:r>
            <a:r>
              <a:rPr lang="en-US" b="1" dirty="0" smtClean="0"/>
              <a:t>/</a:t>
            </a:r>
          </a:p>
          <a:p>
            <a:pPr lvl="1"/>
            <a:endParaRPr lang="en-US" dirty="0"/>
          </a:p>
        </p:txBody>
      </p:sp>
    </p:spTree>
    <p:extLst>
      <p:ext uri="{BB962C8B-B14F-4D97-AF65-F5344CB8AC3E}">
        <p14:creationId xmlns:p14="http://schemas.microsoft.com/office/powerpoint/2010/main" val="13160466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File Concatenation and Image Sprites</a:t>
            </a:r>
            <a:endParaRPr lang="en-US" dirty="0"/>
          </a:p>
        </p:txBody>
      </p:sp>
      <p:sp>
        <p:nvSpPr>
          <p:cNvPr id="6" name="Text Placeholder 5"/>
          <p:cNvSpPr>
            <a:spLocks noGrp="1"/>
          </p:cNvSpPr>
          <p:nvPr>
            <p:ph type="body" sz="quarter" idx="13"/>
          </p:nvPr>
        </p:nvSpPr>
        <p:spPr/>
        <p:txBody>
          <a:bodyPr/>
          <a:lstStyle/>
          <a:p>
            <a:r>
              <a:rPr lang="en-US" dirty="0" smtClean="0"/>
              <a:t>TCP Efficiency Improves with Larger Files</a:t>
            </a:r>
            <a:endParaRPr lang="en-US" dirty="0"/>
          </a:p>
        </p:txBody>
      </p:sp>
      <p:sp>
        <p:nvSpPr>
          <p:cNvPr id="2" name="Slide Number Placeholder 1"/>
          <p:cNvSpPr>
            <a:spLocks noGrp="1"/>
          </p:cNvSpPr>
          <p:nvPr>
            <p:ph type="sldNum" sz="quarter" idx="16"/>
          </p:nvPr>
        </p:nvSpPr>
        <p:spPr/>
        <p:txBody>
          <a:bodyPr/>
          <a:lstStyle/>
          <a:p>
            <a:pPr>
              <a:defRPr/>
            </a:pPr>
            <a:fld id="{6624C6AC-8D69-A946-B2C7-330C96B93F97}" type="slidenum">
              <a:rPr lang="en-US" smtClean="0"/>
              <a:pPr>
                <a:defRPr/>
              </a:pPr>
              <a:t>12</a:t>
            </a:fld>
            <a:endParaRPr lang="en-US"/>
          </a:p>
        </p:txBody>
      </p:sp>
      <p:sp>
        <p:nvSpPr>
          <p:cNvPr id="3" name="Content Placeholder 2"/>
          <p:cNvSpPr>
            <a:spLocks noGrp="1"/>
          </p:cNvSpPr>
          <p:nvPr>
            <p:ph idx="1"/>
          </p:nvPr>
        </p:nvSpPr>
        <p:spPr>
          <a:xfrm>
            <a:off x="6132097" y="1981200"/>
            <a:ext cx="5525576" cy="3962400"/>
          </a:xfrm>
        </p:spPr>
        <p:txBody>
          <a:bodyPr/>
          <a:lstStyle/>
          <a:p>
            <a:pPr marL="0" indent="0">
              <a:buNone/>
            </a:pPr>
            <a:r>
              <a:rPr lang="en-US" sz="1200" b="1" dirty="0">
                <a:solidFill>
                  <a:srgbClr val="0000FF"/>
                </a:solidFill>
                <a:latin typeface=""/>
              </a:rPr>
              <a:t>.</a:t>
            </a:r>
            <a:r>
              <a:rPr lang="en-US" sz="1200" b="1" dirty="0" err="1">
                <a:solidFill>
                  <a:srgbClr val="0000FF"/>
                </a:solidFill>
                <a:latin typeface=""/>
              </a:rPr>
              <a:t>ic</a:t>
            </a:r>
            <a:r>
              <a:rPr lang="en-US" sz="1200" b="1" dirty="0">
                <a:solidFill>
                  <a:srgbClr val="0000FF"/>
                </a:solidFill>
                <a:latin typeface=""/>
              </a:rPr>
              <a:t>-</a:t>
            </a:r>
            <a:r>
              <a:rPr lang="en-US" sz="1200" b="1" dirty="0" err="1">
                <a:solidFill>
                  <a:srgbClr val="0000FF"/>
                </a:solidFill>
                <a:latin typeface=""/>
              </a:rPr>
              <a:t>AerospaceAndDefense</a:t>
            </a:r>
            <a:r>
              <a:rPr lang="en-US" sz="1200" b="1" dirty="0">
                <a:solidFill>
                  <a:srgbClr val="0000FF"/>
                </a:solidFill>
                <a:latin typeface=""/>
              </a:rPr>
              <a:t>-</a:t>
            </a:r>
            <a:r>
              <a:rPr lang="en-US" sz="1200" b="1" dirty="0" err="1">
                <a:solidFill>
                  <a:srgbClr val="0000FF"/>
                </a:solidFill>
                <a:latin typeface=""/>
              </a:rPr>
              <a:t>wht</a:t>
            </a:r>
            <a:r>
              <a:rPr lang="en-US" sz="1200" b="1" dirty="0">
                <a:solidFill>
                  <a:srgbClr val="0000FF"/>
                </a:solidFill>
                <a:latin typeface=""/>
              </a:rPr>
              <a:t>-on-gray</a:t>
            </a:r>
            <a:r>
              <a:rPr lang="en-US" sz="1200" b="1" dirty="0">
                <a:solidFill>
                  <a:srgbClr val="666666"/>
                </a:solidFill>
                <a:latin typeface=""/>
              </a:rPr>
              <a:t>, </a:t>
            </a:r>
            <a:r>
              <a:rPr lang="en-US" sz="1200" b="1" dirty="0">
                <a:solidFill>
                  <a:srgbClr val="0000FF"/>
                </a:solidFill>
                <a:latin typeface=""/>
              </a:rPr>
              <a:t>.</a:t>
            </a:r>
            <a:r>
              <a:rPr lang="en-US" sz="1200" b="1" dirty="0" err="1">
                <a:solidFill>
                  <a:srgbClr val="0000FF"/>
                </a:solidFill>
                <a:latin typeface=""/>
              </a:rPr>
              <a:t>ic</a:t>
            </a:r>
            <a:r>
              <a:rPr lang="en-US" sz="1200" b="1" dirty="0">
                <a:solidFill>
                  <a:srgbClr val="0000FF"/>
                </a:solidFill>
                <a:latin typeface=""/>
              </a:rPr>
              <a:t>-</a:t>
            </a:r>
            <a:r>
              <a:rPr lang="en-US" sz="1200" b="1" dirty="0" err="1">
                <a:solidFill>
                  <a:srgbClr val="0000FF"/>
                </a:solidFill>
                <a:latin typeface=""/>
              </a:rPr>
              <a:t>AerospaceAndDefense</a:t>
            </a:r>
            <a:r>
              <a:rPr lang="en-US" sz="1200" b="1" dirty="0">
                <a:solidFill>
                  <a:srgbClr val="0000FF"/>
                </a:solidFill>
                <a:latin typeface=""/>
              </a:rPr>
              <a:t>-</a:t>
            </a:r>
            <a:r>
              <a:rPr lang="en-US" sz="1200" b="1" dirty="0" err="1">
                <a:solidFill>
                  <a:srgbClr val="0000FF"/>
                </a:solidFill>
                <a:latin typeface=""/>
              </a:rPr>
              <a:t>wht</a:t>
            </a:r>
            <a:r>
              <a:rPr lang="en-US" sz="1200" b="1" dirty="0">
                <a:solidFill>
                  <a:srgbClr val="0000FF"/>
                </a:solidFill>
                <a:latin typeface=""/>
              </a:rPr>
              <a:t>-on-red</a:t>
            </a:r>
            <a:r>
              <a:rPr lang="en-US" sz="1200" b="1" dirty="0">
                <a:solidFill>
                  <a:srgbClr val="666666"/>
                </a:solidFill>
                <a:latin typeface=""/>
              </a:rPr>
              <a:t>, </a:t>
            </a:r>
            <a:r>
              <a:rPr lang="en-US" sz="1200" b="1" dirty="0">
                <a:solidFill>
                  <a:srgbClr val="0000FF"/>
                </a:solidFill>
                <a:latin typeface=""/>
              </a:rPr>
              <a:t>.</a:t>
            </a:r>
            <a:r>
              <a:rPr lang="en-US" sz="1200" b="1" dirty="0" err="1">
                <a:solidFill>
                  <a:srgbClr val="0000FF"/>
                </a:solidFill>
                <a:latin typeface=""/>
              </a:rPr>
              <a:t>ic</a:t>
            </a:r>
            <a:r>
              <a:rPr lang="en-US" sz="1200" b="1" dirty="0">
                <a:solidFill>
                  <a:srgbClr val="0000FF"/>
                </a:solidFill>
                <a:latin typeface=""/>
              </a:rPr>
              <a:t>-Airline-</a:t>
            </a:r>
            <a:r>
              <a:rPr lang="en-US" sz="1200" b="1" dirty="0" err="1">
                <a:solidFill>
                  <a:srgbClr val="0000FF"/>
                </a:solidFill>
                <a:latin typeface=""/>
              </a:rPr>
              <a:t>wht</a:t>
            </a:r>
            <a:r>
              <a:rPr lang="en-US" sz="1200" b="1" dirty="0">
                <a:solidFill>
                  <a:srgbClr val="0000FF"/>
                </a:solidFill>
                <a:latin typeface=""/>
              </a:rPr>
              <a:t>-on-gray</a:t>
            </a:r>
            <a:r>
              <a:rPr lang="en-US" sz="1200" b="1" dirty="0">
                <a:solidFill>
                  <a:srgbClr val="666666"/>
                </a:solidFill>
                <a:latin typeface=""/>
              </a:rPr>
              <a:t>, </a:t>
            </a:r>
            <a:r>
              <a:rPr lang="en-US" sz="1200" b="1" dirty="0">
                <a:solidFill>
                  <a:srgbClr val="0000FF"/>
                </a:solidFill>
                <a:latin typeface=""/>
              </a:rPr>
              <a:t>.</a:t>
            </a:r>
            <a:r>
              <a:rPr lang="en-US" sz="1200" b="1" dirty="0" err="1">
                <a:solidFill>
                  <a:srgbClr val="0000FF"/>
                </a:solidFill>
                <a:latin typeface=""/>
              </a:rPr>
              <a:t>ic</a:t>
            </a:r>
            <a:r>
              <a:rPr lang="en-US" sz="1200" b="1" dirty="0">
                <a:solidFill>
                  <a:srgbClr val="0000FF"/>
                </a:solidFill>
                <a:latin typeface=""/>
              </a:rPr>
              <a:t>-Airline-</a:t>
            </a:r>
            <a:r>
              <a:rPr lang="en-US" sz="1200" b="1" dirty="0" err="1">
                <a:solidFill>
                  <a:srgbClr val="0000FF"/>
                </a:solidFill>
                <a:latin typeface=""/>
              </a:rPr>
              <a:t>wht</a:t>
            </a:r>
            <a:r>
              <a:rPr lang="en-US" sz="1200" b="1" dirty="0">
                <a:solidFill>
                  <a:srgbClr val="0000FF"/>
                </a:solidFill>
                <a:latin typeface=""/>
              </a:rPr>
              <a:t>-on-red</a:t>
            </a:r>
            <a:r>
              <a:rPr lang="en-US" sz="1200" b="1" dirty="0" smtClean="0">
                <a:solidFill>
                  <a:srgbClr val="0000FF"/>
                </a:solidFill>
                <a:latin typeface=""/>
              </a:rPr>
              <a:t>{</a:t>
            </a:r>
            <a:br>
              <a:rPr lang="en-US" sz="1200" b="1" dirty="0" smtClean="0">
                <a:solidFill>
                  <a:srgbClr val="0000FF"/>
                </a:solidFill>
                <a:latin typeface=""/>
              </a:rPr>
            </a:br>
            <a:r>
              <a:rPr lang="en-US" sz="1200" dirty="0">
                <a:latin typeface=""/>
              </a:rPr>
              <a:t>	</a:t>
            </a:r>
            <a:r>
              <a:rPr lang="en-US" sz="1200" b="1" dirty="0">
                <a:solidFill>
                  <a:srgbClr val="008000"/>
                </a:solidFill>
                <a:latin typeface=""/>
              </a:rPr>
              <a:t>background</a:t>
            </a:r>
            <a:r>
              <a:rPr lang="en-US" sz="1200" b="1" dirty="0">
                <a:solidFill>
                  <a:srgbClr val="666666"/>
                </a:solidFill>
                <a:latin typeface=""/>
              </a:rPr>
              <a:t>: </a:t>
            </a:r>
            <a:r>
              <a:rPr lang="en-US" sz="1200" b="1" dirty="0" err="1">
                <a:solidFill>
                  <a:srgbClr val="008000"/>
                </a:solidFill>
                <a:latin typeface=""/>
              </a:rPr>
              <a:t>url</a:t>
            </a:r>
            <a:r>
              <a:rPr lang="en-US" sz="1200" b="1" dirty="0">
                <a:solidFill>
                  <a:srgbClr val="008000"/>
                </a:solidFill>
                <a:latin typeface=""/>
              </a:rPr>
              <a:t>(</a:t>
            </a:r>
            <a:r>
              <a:rPr lang="en-US" sz="1200" b="1" dirty="0" err="1">
                <a:solidFill>
                  <a:srgbClr val="008000"/>
                </a:solidFill>
                <a:latin typeface=""/>
              </a:rPr>
              <a:t>sprites.png</a:t>
            </a:r>
            <a:r>
              <a:rPr lang="en-US" sz="1200" b="1" dirty="0">
                <a:solidFill>
                  <a:srgbClr val="008000"/>
                </a:solidFill>
                <a:latin typeface=""/>
              </a:rPr>
              <a:t>) no-repeat</a:t>
            </a:r>
            <a:r>
              <a:rPr lang="en-US" sz="1200" b="1" dirty="0" smtClean="0">
                <a:solidFill>
                  <a:srgbClr val="008000"/>
                </a:solidFill>
                <a:latin typeface=""/>
              </a:rPr>
              <a:t>;</a:t>
            </a:r>
            <a:br>
              <a:rPr lang="en-US" sz="1200" b="1" dirty="0" smtClean="0">
                <a:solidFill>
                  <a:srgbClr val="008000"/>
                </a:solidFill>
                <a:latin typeface=""/>
              </a:rPr>
            </a:br>
            <a:r>
              <a:rPr lang="en-US" sz="1200" dirty="0" smtClean="0">
                <a:latin typeface=""/>
              </a:rPr>
              <a:t>}</a:t>
            </a:r>
            <a:br>
              <a:rPr lang="en-US" sz="1200" dirty="0" smtClean="0">
                <a:latin typeface=""/>
              </a:rPr>
            </a:br>
            <a:r>
              <a:rPr lang="en-US" sz="1200" b="1" dirty="0" smtClean="0">
                <a:solidFill>
                  <a:srgbClr val="0000FF"/>
                </a:solidFill>
                <a:latin typeface=""/>
              </a:rPr>
              <a:t>.</a:t>
            </a:r>
            <a:r>
              <a:rPr lang="en-US" sz="1200" b="1" dirty="0" err="1">
                <a:solidFill>
                  <a:srgbClr val="0000FF"/>
                </a:solidFill>
                <a:latin typeface=""/>
              </a:rPr>
              <a:t>ic</a:t>
            </a:r>
            <a:r>
              <a:rPr lang="en-US" sz="1200" b="1" dirty="0">
                <a:solidFill>
                  <a:srgbClr val="0000FF"/>
                </a:solidFill>
                <a:latin typeface=""/>
              </a:rPr>
              <a:t>-</a:t>
            </a:r>
            <a:r>
              <a:rPr lang="en-US" sz="1200" b="1" dirty="0" err="1">
                <a:solidFill>
                  <a:srgbClr val="0000FF"/>
                </a:solidFill>
                <a:latin typeface=""/>
              </a:rPr>
              <a:t>AerospaceAndDefense</a:t>
            </a:r>
            <a:r>
              <a:rPr lang="en-US" sz="1200" b="1" dirty="0">
                <a:solidFill>
                  <a:srgbClr val="0000FF"/>
                </a:solidFill>
                <a:latin typeface=""/>
              </a:rPr>
              <a:t>-</a:t>
            </a:r>
            <a:r>
              <a:rPr lang="en-US" sz="1200" b="1" dirty="0" err="1">
                <a:solidFill>
                  <a:srgbClr val="0000FF"/>
                </a:solidFill>
                <a:latin typeface=""/>
              </a:rPr>
              <a:t>wht</a:t>
            </a:r>
            <a:r>
              <a:rPr lang="en-US" sz="1200" b="1" dirty="0">
                <a:solidFill>
                  <a:srgbClr val="0000FF"/>
                </a:solidFill>
                <a:latin typeface=""/>
              </a:rPr>
              <a:t>-on-gray</a:t>
            </a:r>
            <a:r>
              <a:rPr lang="en-US" sz="1200" b="1" dirty="0" smtClean="0">
                <a:solidFill>
                  <a:srgbClr val="0000FF"/>
                </a:solidFill>
                <a:latin typeface=""/>
              </a:rPr>
              <a:t>{</a:t>
            </a:r>
            <a:br>
              <a:rPr lang="en-US" sz="1200" b="1" dirty="0" smtClean="0">
                <a:solidFill>
                  <a:srgbClr val="0000FF"/>
                </a:solidFill>
                <a:latin typeface=""/>
              </a:rPr>
            </a:br>
            <a:r>
              <a:rPr lang="en-US" sz="1200" dirty="0">
                <a:latin typeface=""/>
              </a:rPr>
              <a:t>	</a:t>
            </a:r>
            <a:r>
              <a:rPr lang="en-US" sz="1200" b="1" dirty="0">
                <a:solidFill>
                  <a:srgbClr val="008000"/>
                </a:solidFill>
                <a:latin typeface=""/>
              </a:rPr>
              <a:t>background-position</a:t>
            </a:r>
            <a:r>
              <a:rPr lang="en-US" sz="1200" b="1" dirty="0">
                <a:solidFill>
                  <a:srgbClr val="666666"/>
                </a:solidFill>
                <a:latin typeface=""/>
              </a:rPr>
              <a:t>: 0 0</a:t>
            </a:r>
            <a:r>
              <a:rPr lang="en-US" sz="1200" b="1" dirty="0" smtClean="0">
                <a:solidFill>
                  <a:srgbClr val="666666"/>
                </a:solidFill>
                <a:latin typeface=""/>
              </a:rPr>
              <a:t>;</a:t>
            </a:r>
            <a:br>
              <a:rPr lang="en-US" sz="1200" b="1" dirty="0" smtClean="0">
                <a:solidFill>
                  <a:srgbClr val="666666"/>
                </a:solidFill>
                <a:latin typeface=""/>
              </a:rPr>
            </a:br>
            <a:r>
              <a:rPr lang="en-US" sz="1200" dirty="0">
                <a:latin typeface=""/>
              </a:rPr>
              <a:t>	</a:t>
            </a:r>
            <a:r>
              <a:rPr lang="en-US" sz="1200" b="1" dirty="0">
                <a:solidFill>
                  <a:srgbClr val="008000"/>
                </a:solidFill>
                <a:latin typeface=""/>
              </a:rPr>
              <a:t>width</a:t>
            </a:r>
            <a:r>
              <a:rPr lang="en-US" sz="1200" b="1" dirty="0">
                <a:solidFill>
                  <a:srgbClr val="666666"/>
                </a:solidFill>
                <a:latin typeface=""/>
              </a:rPr>
              <a:t>: 80px</a:t>
            </a:r>
            <a:r>
              <a:rPr lang="en-US" sz="1200" b="1" dirty="0" smtClean="0">
                <a:solidFill>
                  <a:srgbClr val="666666"/>
                </a:solidFill>
                <a:latin typeface=""/>
              </a:rPr>
              <a:t>;</a:t>
            </a:r>
            <a:br>
              <a:rPr lang="en-US" sz="1200" b="1" dirty="0" smtClean="0">
                <a:solidFill>
                  <a:srgbClr val="666666"/>
                </a:solidFill>
                <a:latin typeface=""/>
              </a:rPr>
            </a:br>
            <a:r>
              <a:rPr lang="en-US" sz="1200" dirty="0">
                <a:latin typeface=""/>
              </a:rPr>
              <a:t>	</a:t>
            </a:r>
            <a:r>
              <a:rPr lang="en-US" sz="1200" b="1" dirty="0">
                <a:solidFill>
                  <a:srgbClr val="008000"/>
                </a:solidFill>
                <a:latin typeface=""/>
              </a:rPr>
              <a:t>height</a:t>
            </a:r>
            <a:r>
              <a:rPr lang="en-US" sz="1200" b="1" dirty="0">
                <a:solidFill>
                  <a:srgbClr val="666666"/>
                </a:solidFill>
                <a:latin typeface=""/>
              </a:rPr>
              <a:t>: 80px</a:t>
            </a:r>
            <a:r>
              <a:rPr lang="en-US" sz="1200" b="1" dirty="0" smtClean="0">
                <a:solidFill>
                  <a:srgbClr val="666666"/>
                </a:solidFill>
                <a:latin typeface=""/>
              </a:rPr>
              <a:t>;</a:t>
            </a:r>
            <a:br>
              <a:rPr lang="en-US" sz="1200" b="1" dirty="0" smtClean="0">
                <a:solidFill>
                  <a:srgbClr val="666666"/>
                </a:solidFill>
                <a:latin typeface=""/>
              </a:rPr>
            </a:br>
            <a:r>
              <a:rPr lang="en-US" sz="1200" dirty="0" smtClean="0">
                <a:latin typeface=""/>
              </a:rPr>
              <a:t>}</a:t>
            </a:r>
            <a:br>
              <a:rPr lang="en-US" sz="1200" dirty="0" smtClean="0">
                <a:latin typeface=""/>
              </a:rPr>
            </a:br>
            <a:r>
              <a:rPr lang="en-US" sz="1200" b="1" i="1" dirty="0" smtClean="0">
                <a:solidFill>
                  <a:srgbClr val="0000FF"/>
                </a:solidFill>
                <a:latin typeface=""/>
              </a:rPr>
              <a:t>.</a:t>
            </a:r>
            <a:r>
              <a:rPr lang="en-US" sz="1200" b="1" i="1" dirty="0" err="1">
                <a:solidFill>
                  <a:srgbClr val="0000FF"/>
                </a:solidFill>
                <a:latin typeface=""/>
              </a:rPr>
              <a:t>ic</a:t>
            </a:r>
            <a:r>
              <a:rPr lang="en-US" sz="1200" b="1" i="1" dirty="0">
                <a:solidFill>
                  <a:srgbClr val="0000FF"/>
                </a:solidFill>
                <a:latin typeface=""/>
              </a:rPr>
              <a:t>-</a:t>
            </a:r>
            <a:r>
              <a:rPr lang="en-US" sz="1200" b="1" i="1" dirty="0" err="1">
                <a:solidFill>
                  <a:srgbClr val="0000FF"/>
                </a:solidFill>
                <a:latin typeface=""/>
              </a:rPr>
              <a:t>AerospaceAndDefense</a:t>
            </a:r>
            <a:r>
              <a:rPr lang="en-US" sz="1200" b="1" i="1" dirty="0">
                <a:solidFill>
                  <a:srgbClr val="0000FF"/>
                </a:solidFill>
                <a:latin typeface=""/>
              </a:rPr>
              <a:t>-</a:t>
            </a:r>
            <a:r>
              <a:rPr lang="en-US" sz="1200" b="1" i="1" dirty="0" err="1">
                <a:solidFill>
                  <a:srgbClr val="0000FF"/>
                </a:solidFill>
                <a:latin typeface=""/>
              </a:rPr>
              <a:t>wht</a:t>
            </a:r>
            <a:r>
              <a:rPr lang="en-US" sz="1200" b="1" i="1" dirty="0">
                <a:solidFill>
                  <a:srgbClr val="0000FF"/>
                </a:solidFill>
                <a:latin typeface=""/>
              </a:rPr>
              <a:t>-on-red</a:t>
            </a:r>
            <a:r>
              <a:rPr lang="en-US" sz="1200" b="1" i="1" dirty="0" smtClean="0">
                <a:solidFill>
                  <a:srgbClr val="0000FF"/>
                </a:solidFill>
                <a:latin typeface=""/>
              </a:rPr>
              <a:t>{</a:t>
            </a:r>
            <a:br>
              <a:rPr lang="en-US" sz="1200" b="1" i="1" dirty="0" smtClean="0">
                <a:solidFill>
                  <a:srgbClr val="0000FF"/>
                </a:solidFill>
                <a:latin typeface=""/>
              </a:rPr>
            </a:br>
            <a:r>
              <a:rPr lang="en-US" sz="1200" i="1" dirty="0">
                <a:latin typeface=""/>
              </a:rPr>
              <a:t>	</a:t>
            </a:r>
            <a:r>
              <a:rPr lang="en-US" sz="1200" b="1" i="1" dirty="0">
                <a:solidFill>
                  <a:srgbClr val="008000"/>
                </a:solidFill>
                <a:latin typeface=""/>
              </a:rPr>
              <a:t>background-position</a:t>
            </a:r>
            <a:r>
              <a:rPr lang="en-US" sz="1200" b="1" i="1" dirty="0">
                <a:solidFill>
                  <a:srgbClr val="666666"/>
                </a:solidFill>
                <a:latin typeface=""/>
              </a:rPr>
              <a:t>: -81px 0</a:t>
            </a:r>
            <a:r>
              <a:rPr lang="en-US" sz="1200" b="1" i="1" dirty="0" smtClean="0">
                <a:solidFill>
                  <a:srgbClr val="666666"/>
                </a:solidFill>
                <a:latin typeface=""/>
              </a:rPr>
              <a:t>;</a:t>
            </a:r>
            <a:br>
              <a:rPr lang="en-US" sz="1200" b="1" i="1" dirty="0" smtClean="0">
                <a:solidFill>
                  <a:srgbClr val="666666"/>
                </a:solidFill>
                <a:latin typeface=""/>
              </a:rPr>
            </a:br>
            <a:r>
              <a:rPr lang="en-US" sz="1200" i="1" dirty="0">
                <a:latin typeface=""/>
              </a:rPr>
              <a:t>	</a:t>
            </a:r>
            <a:r>
              <a:rPr lang="en-US" sz="1200" b="1" i="1" dirty="0">
                <a:solidFill>
                  <a:srgbClr val="008000"/>
                </a:solidFill>
                <a:latin typeface=""/>
              </a:rPr>
              <a:t>width</a:t>
            </a:r>
            <a:r>
              <a:rPr lang="en-US" sz="1200" b="1" i="1" dirty="0">
                <a:solidFill>
                  <a:srgbClr val="666666"/>
                </a:solidFill>
                <a:latin typeface=""/>
              </a:rPr>
              <a:t>: 80px</a:t>
            </a:r>
            <a:r>
              <a:rPr lang="en-US" sz="1200" b="1" i="1" dirty="0" smtClean="0">
                <a:solidFill>
                  <a:srgbClr val="666666"/>
                </a:solidFill>
                <a:latin typeface=""/>
              </a:rPr>
              <a:t>;</a:t>
            </a:r>
            <a:br>
              <a:rPr lang="en-US" sz="1200" b="1" i="1" dirty="0" smtClean="0">
                <a:solidFill>
                  <a:srgbClr val="666666"/>
                </a:solidFill>
                <a:latin typeface=""/>
              </a:rPr>
            </a:br>
            <a:r>
              <a:rPr lang="en-US" sz="1200" i="1" dirty="0">
                <a:latin typeface=""/>
              </a:rPr>
              <a:t>	</a:t>
            </a:r>
            <a:r>
              <a:rPr lang="en-US" sz="1200" b="1" i="1" dirty="0">
                <a:solidFill>
                  <a:srgbClr val="008000"/>
                </a:solidFill>
                <a:latin typeface=""/>
              </a:rPr>
              <a:t>height</a:t>
            </a:r>
            <a:r>
              <a:rPr lang="en-US" sz="1200" b="1" i="1" dirty="0">
                <a:solidFill>
                  <a:srgbClr val="666666"/>
                </a:solidFill>
                <a:latin typeface=""/>
              </a:rPr>
              <a:t>: 80px</a:t>
            </a:r>
            <a:r>
              <a:rPr lang="en-US" sz="1200" b="1" i="1" dirty="0" smtClean="0">
                <a:solidFill>
                  <a:srgbClr val="666666"/>
                </a:solidFill>
                <a:latin typeface=""/>
              </a:rPr>
              <a:t>;</a:t>
            </a:r>
            <a:br>
              <a:rPr lang="en-US" sz="1200" b="1" i="1" dirty="0" smtClean="0">
                <a:solidFill>
                  <a:srgbClr val="666666"/>
                </a:solidFill>
                <a:latin typeface=""/>
              </a:rPr>
            </a:br>
            <a:r>
              <a:rPr lang="en-US" sz="1200" i="1" dirty="0" smtClean="0">
                <a:latin typeface=""/>
              </a:rPr>
              <a:t>}</a:t>
            </a:r>
            <a:br>
              <a:rPr lang="en-US" sz="1200" i="1" dirty="0" smtClean="0">
                <a:latin typeface=""/>
              </a:rPr>
            </a:br>
            <a:r>
              <a:rPr lang="en-US" sz="1200" b="1" dirty="0" smtClean="0">
                <a:solidFill>
                  <a:srgbClr val="0000FF"/>
                </a:solidFill>
                <a:latin typeface=""/>
              </a:rPr>
              <a:t>.</a:t>
            </a:r>
            <a:r>
              <a:rPr lang="en-US" sz="1200" b="1" dirty="0" err="1">
                <a:solidFill>
                  <a:srgbClr val="0000FF"/>
                </a:solidFill>
                <a:latin typeface=""/>
              </a:rPr>
              <a:t>ic</a:t>
            </a:r>
            <a:r>
              <a:rPr lang="en-US" sz="1200" b="1" dirty="0">
                <a:solidFill>
                  <a:srgbClr val="0000FF"/>
                </a:solidFill>
                <a:latin typeface=""/>
              </a:rPr>
              <a:t>-Airline-</a:t>
            </a:r>
            <a:r>
              <a:rPr lang="en-US" sz="1200" b="1" dirty="0" err="1">
                <a:solidFill>
                  <a:srgbClr val="0000FF"/>
                </a:solidFill>
                <a:latin typeface=""/>
              </a:rPr>
              <a:t>wht</a:t>
            </a:r>
            <a:r>
              <a:rPr lang="en-US" sz="1200" b="1" dirty="0">
                <a:solidFill>
                  <a:srgbClr val="0000FF"/>
                </a:solidFill>
                <a:latin typeface=""/>
              </a:rPr>
              <a:t>-on-gray</a:t>
            </a:r>
            <a:r>
              <a:rPr lang="en-US" sz="1200" b="1" dirty="0" smtClean="0">
                <a:solidFill>
                  <a:srgbClr val="0000FF"/>
                </a:solidFill>
                <a:latin typeface=""/>
              </a:rPr>
              <a:t>{</a:t>
            </a:r>
            <a:br>
              <a:rPr lang="en-US" sz="1200" b="1" dirty="0" smtClean="0">
                <a:solidFill>
                  <a:srgbClr val="0000FF"/>
                </a:solidFill>
                <a:latin typeface=""/>
              </a:rPr>
            </a:br>
            <a:r>
              <a:rPr lang="en-US" sz="1200" dirty="0">
                <a:latin typeface=""/>
              </a:rPr>
              <a:t>	</a:t>
            </a:r>
            <a:r>
              <a:rPr lang="en-US" sz="1200" b="1" dirty="0">
                <a:solidFill>
                  <a:srgbClr val="008000"/>
                </a:solidFill>
                <a:latin typeface=""/>
              </a:rPr>
              <a:t>background-position</a:t>
            </a:r>
            <a:r>
              <a:rPr lang="en-US" sz="1200" b="1" dirty="0">
                <a:solidFill>
                  <a:srgbClr val="666666"/>
                </a:solidFill>
                <a:latin typeface=""/>
              </a:rPr>
              <a:t>: 0 -80px </a:t>
            </a:r>
            <a:r>
              <a:rPr lang="en-US" sz="1200" b="1" dirty="0" smtClean="0">
                <a:solidFill>
                  <a:srgbClr val="666666"/>
                </a:solidFill>
                <a:latin typeface=""/>
              </a:rPr>
              <a:t>;</a:t>
            </a:r>
            <a:br>
              <a:rPr lang="en-US" sz="1200" b="1" dirty="0" smtClean="0">
                <a:solidFill>
                  <a:srgbClr val="666666"/>
                </a:solidFill>
                <a:latin typeface=""/>
              </a:rPr>
            </a:br>
            <a:r>
              <a:rPr lang="en-US" sz="1200" dirty="0">
                <a:latin typeface=""/>
              </a:rPr>
              <a:t>	</a:t>
            </a:r>
            <a:r>
              <a:rPr lang="en-US" sz="1200" b="1" dirty="0">
                <a:solidFill>
                  <a:srgbClr val="008000"/>
                </a:solidFill>
                <a:latin typeface=""/>
              </a:rPr>
              <a:t>width</a:t>
            </a:r>
            <a:r>
              <a:rPr lang="en-US" sz="1200" b="1" dirty="0">
                <a:solidFill>
                  <a:srgbClr val="666666"/>
                </a:solidFill>
                <a:latin typeface=""/>
              </a:rPr>
              <a:t>: 80px</a:t>
            </a:r>
            <a:r>
              <a:rPr lang="en-US" sz="1200" b="1" dirty="0" smtClean="0">
                <a:solidFill>
                  <a:srgbClr val="666666"/>
                </a:solidFill>
                <a:latin typeface=""/>
              </a:rPr>
              <a:t>;</a:t>
            </a:r>
            <a:br>
              <a:rPr lang="en-US" sz="1200" b="1" dirty="0" smtClean="0">
                <a:solidFill>
                  <a:srgbClr val="666666"/>
                </a:solidFill>
                <a:latin typeface=""/>
              </a:rPr>
            </a:br>
            <a:r>
              <a:rPr lang="en-US" sz="1200" dirty="0">
                <a:latin typeface=""/>
              </a:rPr>
              <a:t>	</a:t>
            </a:r>
            <a:r>
              <a:rPr lang="en-US" sz="1200" b="1" dirty="0">
                <a:solidFill>
                  <a:srgbClr val="008000"/>
                </a:solidFill>
                <a:latin typeface=""/>
              </a:rPr>
              <a:t>height</a:t>
            </a:r>
            <a:r>
              <a:rPr lang="en-US" sz="1200" b="1" dirty="0">
                <a:solidFill>
                  <a:srgbClr val="666666"/>
                </a:solidFill>
                <a:latin typeface=""/>
              </a:rPr>
              <a:t>: 80px</a:t>
            </a:r>
            <a:r>
              <a:rPr lang="en-US" sz="1200" b="1" dirty="0" smtClean="0">
                <a:solidFill>
                  <a:srgbClr val="666666"/>
                </a:solidFill>
                <a:latin typeface=""/>
              </a:rPr>
              <a:t>;</a:t>
            </a:r>
            <a:br>
              <a:rPr lang="en-US" sz="1200" b="1" dirty="0" smtClean="0">
                <a:solidFill>
                  <a:srgbClr val="666666"/>
                </a:solidFill>
                <a:latin typeface=""/>
              </a:rPr>
            </a:br>
            <a:r>
              <a:rPr lang="en-US" sz="1200" dirty="0" smtClean="0">
                <a:latin typeface=""/>
              </a:rPr>
              <a:t>}</a:t>
            </a:r>
            <a:br>
              <a:rPr lang="en-US" sz="1200" dirty="0" smtClean="0">
                <a:latin typeface=""/>
              </a:rPr>
            </a:br>
            <a:r>
              <a:rPr lang="en-US" sz="1200" b="1" dirty="0" smtClean="0">
                <a:solidFill>
                  <a:srgbClr val="0000FF"/>
                </a:solidFill>
                <a:latin typeface=""/>
              </a:rPr>
              <a:t>.</a:t>
            </a:r>
            <a:r>
              <a:rPr lang="en-US" sz="1200" b="1" dirty="0" err="1">
                <a:solidFill>
                  <a:srgbClr val="0000FF"/>
                </a:solidFill>
                <a:latin typeface=""/>
              </a:rPr>
              <a:t>ic</a:t>
            </a:r>
            <a:r>
              <a:rPr lang="en-US" sz="1200" b="1" dirty="0">
                <a:solidFill>
                  <a:srgbClr val="0000FF"/>
                </a:solidFill>
                <a:latin typeface=""/>
              </a:rPr>
              <a:t>-Airline-</a:t>
            </a:r>
            <a:r>
              <a:rPr lang="en-US" sz="1200" b="1" dirty="0" err="1">
                <a:solidFill>
                  <a:srgbClr val="0000FF"/>
                </a:solidFill>
                <a:latin typeface=""/>
              </a:rPr>
              <a:t>wht</a:t>
            </a:r>
            <a:r>
              <a:rPr lang="en-US" sz="1200" b="1" dirty="0">
                <a:solidFill>
                  <a:srgbClr val="0000FF"/>
                </a:solidFill>
                <a:latin typeface=""/>
              </a:rPr>
              <a:t>-on-red</a:t>
            </a:r>
            <a:r>
              <a:rPr lang="en-US" sz="1200" b="1" dirty="0" smtClean="0">
                <a:solidFill>
                  <a:srgbClr val="0000FF"/>
                </a:solidFill>
                <a:latin typeface=""/>
              </a:rPr>
              <a:t>{</a:t>
            </a:r>
            <a:br>
              <a:rPr lang="en-US" sz="1200" b="1" dirty="0" smtClean="0">
                <a:solidFill>
                  <a:srgbClr val="0000FF"/>
                </a:solidFill>
                <a:latin typeface=""/>
              </a:rPr>
            </a:br>
            <a:r>
              <a:rPr lang="en-US" sz="1200" dirty="0">
                <a:latin typeface=""/>
              </a:rPr>
              <a:t>	</a:t>
            </a:r>
            <a:r>
              <a:rPr lang="en-US" sz="1200" b="1" dirty="0">
                <a:solidFill>
                  <a:srgbClr val="008000"/>
                </a:solidFill>
                <a:latin typeface=""/>
              </a:rPr>
              <a:t>background-position</a:t>
            </a:r>
            <a:r>
              <a:rPr lang="en-US" sz="1200" b="1" dirty="0">
                <a:solidFill>
                  <a:srgbClr val="666666"/>
                </a:solidFill>
                <a:latin typeface=""/>
              </a:rPr>
              <a:t>: -81px -79px </a:t>
            </a:r>
            <a:r>
              <a:rPr lang="en-US" sz="1200" b="1" dirty="0" smtClean="0">
                <a:solidFill>
                  <a:srgbClr val="666666"/>
                </a:solidFill>
                <a:latin typeface=""/>
              </a:rPr>
              <a:t>;</a:t>
            </a:r>
            <a:br>
              <a:rPr lang="en-US" sz="1200" b="1" dirty="0" smtClean="0">
                <a:solidFill>
                  <a:srgbClr val="666666"/>
                </a:solidFill>
                <a:latin typeface=""/>
              </a:rPr>
            </a:br>
            <a:r>
              <a:rPr lang="en-US" sz="1200" dirty="0">
                <a:latin typeface=""/>
              </a:rPr>
              <a:t>	</a:t>
            </a:r>
            <a:r>
              <a:rPr lang="en-US" sz="1200" b="1" dirty="0">
                <a:solidFill>
                  <a:srgbClr val="008000"/>
                </a:solidFill>
                <a:latin typeface=""/>
              </a:rPr>
              <a:t>width</a:t>
            </a:r>
            <a:r>
              <a:rPr lang="en-US" sz="1200" b="1" dirty="0">
                <a:solidFill>
                  <a:srgbClr val="666666"/>
                </a:solidFill>
                <a:latin typeface=""/>
              </a:rPr>
              <a:t>: 80px</a:t>
            </a:r>
            <a:r>
              <a:rPr lang="en-US" sz="1200" b="1" dirty="0" smtClean="0">
                <a:solidFill>
                  <a:srgbClr val="666666"/>
                </a:solidFill>
                <a:latin typeface=""/>
              </a:rPr>
              <a:t>;</a:t>
            </a:r>
            <a:br>
              <a:rPr lang="en-US" sz="1200" b="1" dirty="0" smtClean="0">
                <a:solidFill>
                  <a:srgbClr val="666666"/>
                </a:solidFill>
                <a:latin typeface=""/>
              </a:rPr>
            </a:br>
            <a:r>
              <a:rPr lang="en-US" sz="1200" dirty="0">
                <a:latin typeface=""/>
              </a:rPr>
              <a:t>	</a:t>
            </a:r>
            <a:r>
              <a:rPr lang="en-US" sz="1200" b="1" dirty="0">
                <a:solidFill>
                  <a:srgbClr val="008000"/>
                </a:solidFill>
                <a:latin typeface=""/>
              </a:rPr>
              <a:t>height</a:t>
            </a:r>
            <a:r>
              <a:rPr lang="en-US" sz="1200" b="1" dirty="0">
                <a:solidFill>
                  <a:srgbClr val="666666"/>
                </a:solidFill>
                <a:latin typeface=""/>
              </a:rPr>
              <a:t>: 80px</a:t>
            </a:r>
            <a:r>
              <a:rPr lang="en-US" sz="1200" b="1" dirty="0" smtClean="0">
                <a:solidFill>
                  <a:srgbClr val="666666"/>
                </a:solidFill>
                <a:latin typeface=""/>
              </a:rPr>
              <a:t>;</a:t>
            </a:r>
            <a:br>
              <a:rPr lang="en-US" sz="1200" b="1" dirty="0" smtClean="0">
                <a:solidFill>
                  <a:srgbClr val="666666"/>
                </a:solidFill>
                <a:latin typeface=""/>
              </a:rPr>
            </a:br>
            <a:r>
              <a:rPr lang="en-US" sz="1200" dirty="0" smtClean="0">
                <a:latin typeface=""/>
              </a:rPr>
              <a:t>}</a:t>
            </a:r>
            <a:endParaRPr lang="en-US" sz="1200" dirty="0">
              <a:latin typeface=""/>
            </a:endParaRPr>
          </a:p>
          <a:p>
            <a:endParaRPr lang="en-US" sz="1200" dirty="0"/>
          </a:p>
        </p:txBody>
      </p:sp>
      <p:pic>
        <p:nvPicPr>
          <p:cNvPr id="9" name="Picture 8" descr="sp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91" y="2098938"/>
            <a:ext cx="2921000" cy="2552700"/>
          </a:xfrm>
          <a:prstGeom prst="rect">
            <a:avLst/>
          </a:prstGeom>
        </p:spPr>
      </p:pic>
      <p:cxnSp>
        <p:nvCxnSpPr>
          <p:cNvPr id="11" name="Straight Arrow Connector 10"/>
          <p:cNvCxnSpPr/>
          <p:nvPr/>
        </p:nvCxnSpPr>
        <p:spPr>
          <a:xfrm>
            <a:off x="3207164" y="2834918"/>
            <a:ext cx="2822303" cy="679867"/>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3190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a:t>
            </a:r>
            <a:r>
              <a:rPr lang="en-US" dirty="0" err="1" smtClean="0"/>
              <a:t>Sharding</a:t>
            </a:r>
            <a:endParaRPr lang="en-US" dirty="0"/>
          </a:p>
        </p:txBody>
      </p:sp>
      <p:sp>
        <p:nvSpPr>
          <p:cNvPr id="4" name="Text Placeholder 3"/>
          <p:cNvSpPr>
            <a:spLocks noGrp="1"/>
          </p:cNvSpPr>
          <p:nvPr>
            <p:ph type="body" sz="quarter" idx="13"/>
          </p:nvPr>
        </p:nvSpPr>
        <p:spPr/>
        <p:txBody>
          <a:bodyPr/>
          <a:lstStyle/>
          <a:p>
            <a:r>
              <a:rPr lang="en-US" dirty="0" smtClean="0"/>
              <a:t>Split page resources across several hosts to work around browser limits</a:t>
            </a:r>
            <a:endParaRPr lang="en-US" dirty="0"/>
          </a:p>
        </p:txBody>
      </p:sp>
      <p:sp>
        <p:nvSpPr>
          <p:cNvPr id="5" name="Slide Number Placeholder 4"/>
          <p:cNvSpPr>
            <a:spLocks noGrp="1"/>
          </p:cNvSpPr>
          <p:nvPr>
            <p:ph type="sldNum" sz="quarter" idx="16"/>
          </p:nvPr>
        </p:nvSpPr>
        <p:spPr/>
        <p:txBody>
          <a:bodyPr/>
          <a:lstStyle/>
          <a:p>
            <a:pPr>
              <a:defRPr/>
            </a:pPr>
            <a:fld id="{6624C6AC-8D69-A946-B2C7-330C96B93F97}" type="slidenum">
              <a:rPr lang="en-US" smtClean="0"/>
              <a:pPr>
                <a:defRPr/>
              </a:pPr>
              <a:t>13</a:t>
            </a:fld>
            <a:endParaRPr lang="en-US"/>
          </a:p>
        </p:txBody>
      </p:sp>
      <p:pic>
        <p:nvPicPr>
          <p:cNvPr id="6" name="Picture 5" descr="ic-Laptop-re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9756" y="2687293"/>
            <a:ext cx="1699775" cy="1699775"/>
          </a:xfrm>
          <a:prstGeom prst="rect">
            <a:avLst/>
          </a:prstGeom>
        </p:spPr>
      </p:pic>
      <p:pic>
        <p:nvPicPr>
          <p:cNvPr id="13" name="Picture 12"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7592" y="2020253"/>
            <a:ext cx="1533015" cy="1533015"/>
          </a:xfrm>
          <a:prstGeom prst="rect">
            <a:avLst/>
          </a:prstGeom>
        </p:spPr>
      </p:pic>
      <p:pic>
        <p:nvPicPr>
          <p:cNvPr id="14" name="Picture 13"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9992" y="2172653"/>
            <a:ext cx="1533015" cy="1533015"/>
          </a:xfrm>
          <a:prstGeom prst="rect">
            <a:avLst/>
          </a:prstGeom>
        </p:spPr>
      </p:pic>
      <p:pic>
        <p:nvPicPr>
          <p:cNvPr id="15" name="Picture 14"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392" y="2325053"/>
            <a:ext cx="1533015" cy="1533015"/>
          </a:xfrm>
          <a:prstGeom prst="rect">
            <a:avLst/>
          </a:prstGeom>
        </p:spPr>
      </p:pic>
      <p:pic>
        <p:nvPicPr>
          <p:cNvPr id="16" name="Picture 15"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4792" y="2477453"/>
            <a:ext cx="1533015" cy="1533015"/>
          </a:xfrm>
          <a:prstGeom prst="rect">
            <a:avLst/>
          </a:prstGeom>
        </p:spPr>
      </p:pic>
      <p:pic>
        <p:nvPicPr>
          <p:cNvPr id="17" name="Picture 16"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7192" y="2629853"/>
            <a:ext cx="1533015" cy="1533015"/>
          </a:xfrm>
          <a:prstGeom prst="rect">
            <a:avLst/>
          </a:prstGeom>
        </p:spPr>
      </p:pic>
      <p:pic>
        <p:nvPicPr>
          <p:cNvPr id="18" name="Picture 17"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9592" y="2782253"/>
            <a:ext cx="1533015" cy="1533015"/>
          </a:xfrm>
          <a:prstGeom prst="rect">
            <a:avLst/>
          </a:prstGeom>
        </p:spPr>
      </p:pic>
      <p:pic>
        <p:nvPicPr>
          <p:cNvPr id="19" name="Picture 18"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1992" y="2934653"/>
            <a:ext cx="1533015" cy="1533015"/>
          </a:xfrm>
          <a:prstGeom prst="rect">
            <a:avLst/>
          </a:prstGeom>
        </p:spPr>
      </p:pic>
      <p:pic>
        <p:nvPicPr>
          <p:cNvPr id="20" name="Picture 19"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4392" y="3087053"/>
            <a:ext cx="1533015" cy="1533015"/>
          </a:xfrm>
          <a:prstGeom prst="rect">
            <a:avLst/>
          </a:prstGeom>
        </p:spPr>
      </p:pic>
      <p:pic>
        <p:nvPicPr>
          <p:cNvPr id="21" name="Picture 20"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792" y="3239453"/>
            <a:ext cx="1533015" cy="1533015"/>
          </a:xfrm>
          <a:prstGeom prst="rect">
            <a:avLst/>
          </a:prstGeom>
        </p:spPr>
      </p:pic>
      <p:pic>
        <p:nvPicPr>
          <p:cNvPr id="22" name="Picture 21"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192" y="3391853"/>
            <a:ext cx="1533015" cy="1533015"/>
          </a:xfrm>
          <a:prstGeom prst="rect">
            <a:avLst/>
          </a:prstGeom>
        </p:spPr>
      </p:pic>
      <p:pic>
        <p:nvPicPr>
          <p:cNvPr id="23" name="Picture 22"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592" y="3544253"/>
            <a:ext cx="1533015" cy="1533015"/>
          </a:xfrm>
          <a:prstGeom prst="rect">
            <a:avLst/>
          </a:prstGeom>
        </p:spPr>
      </p:pic>
      <p:pic>
        <p:nvPicPr>
          <p:cNvPr id="24" name="Picture 23"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3992" y="3696653"/>
            <a:ext cx="1533015" cy="1533015"/>
          </a:xfrm>
          <a:prstGeom prst="rect">
            <a:avLst/>
          </a:prstGeom>
        </p:spPr>
      </p:pic>
      <p:pic>
        <p:nvPicPr>
          <p:cNvPr id="25" name="Picture 24" descr="ic-BigServer-gra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6392" y="3849053"/>
            <a:ext cx="1533015" cy="1533015"/>
          </a:xfrm>
          <a:prstGeom prst="rect">
            <a:avLst/>
          </a:prstGeom>
        </p:spPr>
      </p:pic>
      <p:cxnSp>
        <p:nvCxnSpPr>
          <p:cNvPr id="27" name="Straight Arrow Connector 26"/>
          <p:cNvCxnSpPr/>
          <p:nvPr/>
        </p:nvCxnSpPr>
        <p:spPr>
          <a:xfrm flipV="1">
            <a:off x="3515051" y="2757952"/>
            <a:ext cx="4387400" cy="756833"/>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502223" y="2910352"/>
            <a:ext cx="4552628" cy="617261"/>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515051" y="3062752"/>
            <a:ext cx="4692200" cy="490516"/>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527880" y="3215152"/>
            <a:ext cx="4831771" cy="312461"/>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3553537" y="3367552"/>
            <a:ext cx="4958514" cy="185716"/>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3566366" y="3519952"/>
            <a:ext cx="5098085" cy="33316"/>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527880" y="3553268"/>
            <a:ext cx="5288971" cy="119084"/>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540709" y="3527613"/>
            <a:ext cx="5428542" cy="297139"/>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566366" y="3604579"/>
            <a:ext cx="5555285" cy="372573"/>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540709" y="3591751"/>
            <a:ext cx="5733342" cy="537801"/>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515051" y="3578924"/>
            <a:ext cx="5911400" cy="703028"/>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476565" y="3540440"/>
            <a:ext cx="6102286" cy="893912"/>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617680" y="3553268"/>
            <a:ext cx="6113571" cy="1033484"/>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566366" y="3553268"/>
            <a:ext cx="6317285" cy="1185884"/>
          </a:xfrm>
          <a:prstGeom prst="straightConnector1">
            <a:avLst/>
          </a:prstGeom>
          <a:ln w="19050">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385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Inlined</a:t>
            </a:r>
            <a:r>
              <a:rPr lang="en-US" dirty="0" smtClean="0"/>
              <a:t> Assets</a:t>
            </a:r>
            <a:endParaRPr lang="en-US" dirty="0"/>
          </a:p>
        </p:txBody>
      </p:sp>
      <p:sp>
        <p:nvSpPr>
          <p:cNvPr id="5" name="Content Placeholder 4"/>
          <p:cNvSpPr>
            <a:spLocks noGrp="1"/>
          </p:cNvSpPr>
          <p:nvPr>
            <p:ph idx="1"/>
          </p:nvPr>
        </p:nvSpPr>
        <p:spPr/>
        <p:txBody>
          <a:bodyPr/>
          <a:lstStyle/>
          <a:p>
            <a:r>
              <a:rPr lang="en-US" dirty="0" smtClean="0"/>
              <a:t>data URLs</a:t>
            </a:r>
          </a:p>
          <a:p>
            <a:r>
              <a:rPr lang="en-US" dirty="0" smtClean="0"/>
              <a:t>&lt;</a:t>
            </a:r>
            <a:r>
              <a:rPr lang="en-US" dirty="0" err="1" smtClean="0"/>
              <a:t>img</a:t>
            </a:r>
            <a:r>
              <a:rPr lang="en-US" dirty="0" smtClean="0"/>
              <a:t> </a:t>
            </a:r>
            <a:r>
              <a:rPr lang="en-US" dirty="0" err="1" smtClean="0"/>
              <a:t>src</a:t>
            </a:r>
            <a:r>
              <a:rPr lang="en-US" dirty="0" smtClean="0"/>
              <a:t>="</a:t>
            </a:r>
            <a:r>
              <a:rPr lang="en-US" dirty="0" err="1"/>
              <a:t>data:image</a:t>
            </a:r>
            <a:r>
              <a:rPr lang="en-US" dirty="0"/>
              <a:t>/gif;</a:t>
            </a:r>
            <a:r>
              <a:rPr lang="en-US" dirty="0" smtClean="0"/>
              <a:t>base64,R0lGODlhEAAOALMAAOazToeHh0tLS</a:t>
            </a:r>
            <a:r>
              <a:rPr lang="en-US" dirty="0"/>
              <a:t>/7LZv/0jvb29t/f3//</a:t>
            </a:r>
            <a:r>
              <a:rPr lang="en-US" dirty="0" err="1"/>
              <a:t>Ub</a:t>
            </a:r>
            <a:r>
              <a:rPr lang="en-US" dirty="0"/>
              <a:t>/ /ge8WSLf/</a:t>
            </a:r>
            <a:r>
              <a:rPr lang="en-US" dirty="0" err="1"/>
              <a:t>rhf</a:t>
            </a:r>
            <a:r>
              <a:rPr lang="en-US" dirty="0"/>
              <a:t>/3kdbW1mxsbP//mf///</a:t>
            </a:r>
            <a:r>
              <a:rPr lang="en-US" dirty="0" smtClean="0"/>
              <a:t>yH5BAAAAAAALAAAAAAQAA4…" /&gt;</a:t>
            </a:r>
          </a:p>
          <a:p>
            <a:pPr marL="0" indent="0">
              <a:buNone/>
            </a:pPr>
            <a:endParaRPr lang="en-US" dirty="0"/>
          </a:p>
        </p:txBody>
      </p:sp>
      <p:sp>
        <p:nvSpPr>
          <p:cNvPr id="6" name="Text Placeholder 5"/>
          <p:cNvSpPr>
            <a:spLocks noGrp="1"/>
          </p:cNvSpPr>
          <p:nvPr>
            <p:ph type="body" sz="quarter" idx="13"/>
          </p:nvPr>
        </p:nvSpPr>
        <p:spPr/>
        <p:txBody>
          <a:bodyPr/>
          <a:lstStyle/>
          <a:p>
            <a:r>
              <a:rPr lang="en-US" dirty="0" smtClean="0"/>
              <a:t>Base64 Encoding Will Never Die</a:t>
            </a:r>
            <a:endParaRPr lang="en-US" dirty="0"/>
          </a:p>
        </p:txBody>
      </p:sp>
      <p:sp>
        <p:nvSpPr>
          <p:cNvPr id="2" name="Slide Number Placeholder 1"/>
          <p:cNvSpPr>
            <a:spLocks noGrp="1"/>
          </p:cNvSpPr>
          <p:nvPr>
            <p:ph type="sldNum" sz="quarter" idx="16"/>
          </p:nvPr>
        </p:nvSpPr>
        <p:spPr/>
        <p:txBody>
          <a:bodyPr/>
          <a:lstStyle/>
          <a:p>
            <a:pPr>
              <a:defRPr/>
            </a:pPr>
            <a:fld id="{6624C6AC-8D69-A946-B2C7-330C96B93F97}" type="slidenum">
              <a:rPr lang="en-US" smtClean="0"/>
              <a:pPr>
                <a:defRPr/>
              </a:pPr>
              <a:t>14</a:t>
            </a:fld>
            <a:endParaRPr lang="en-US"/>
          </a:p>
        </p:txBody>
      </p:sp>
    </p:spTree>
    <p:extLst>
      <p:ext uri="{BB962C8B-B14F-4D97-AF65-F5344CB8AC3E}">
        <p14:creationId xmlns:p14="http://schemas.microsoft.com/office/powerpoint/2010/main" val="23423782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dirty="0" smtClean="0">
                <a:latin typeface="Calibri" charset="0"/>
              </a:rPr>
              <a:t>Our Plan for Your Time Investment</a:t>
            </a:r>
            <a:endParaRPr lang="en-US" dirty="0">
              <a:latin typeface="Calibri" charset="0"/>
            </a:endParaRPr>
          </a:p>
        </p:txBody>
      </p:sp>
      <p:sp>
        <p:nvSpPr>
          <p:cNvPr id="55298" name="Content Placeholder 2"/>
          <p:cNvSpPr>
            <a:spLocks noGrp="1"/>
          </p:cNvSpPr>
          <p:nvPr>
            <p:ph idx="13"/>
          </p:nvPr>
        </p:nvSpPr>
        <p:spPr>
          <a:xfrm>
            <a:off x="2795588" y="1981200"/>
            <a:ext cx="8861425" cy="3962400"/>
          </a:xfrm>
        </p:spPr>
        <p:txBody>
          <a:bodyPr/>
          <a:lstStyle/>
          <a:p>
            <a:r>
              <a:rPr lang="en-US" dirty="0" smtClean="0">
                <a:solidFill>
                  <a:srgbClr val="CCCCCC"/>
                </a:solidFill>
                <a:latin typeface="Calibri" charset="0"/>
              </a:rPr>
              <a:t>Why HTTP/2?</a:t>
            </a:r>
            <a:endParaRPr lang="en-US" dirty="0">
              <a:solidFill>
                <a:srgbClr val="CCCCCC"/>
              </a:solidFill>
              <a:latin typeface="Calibri" charset="0"/>
            </a:endParaRPr>
          </a:p>
          <a:p>
            <a:r>
              <a:rPr lang="en-US" dirty="0" smtClean="0">
                <a:solidFill>
                  <a:srgbClr val="5F5F5F"/>
                </a:solidFill>
                <a:latin typeface="Calibri" charset="0"/>
              </a:rPr>
              <a:t>HTTP/2 Big Features</a:t>
            </a:r>
            <a:endParaRPr lang="en-US" dirty="0">
              <a:solidFill>
                <a:srgbClr val="5F5F5F"/>
              </a:solidFill>
              <a:latin typeface="Calibri" charset="0"/>
            </a:endParaRPr>
          </a:p>
          <a:p>
            <a:r>
              <a:rPr lang="en-US" dirty="0" smtClean="0">
                <a:solidFill>
                  <a:schemeClr val="tx2">
                    <a:lumMod val="40000"/>
                    <a:lumOff val="60000"/>
                  </a:schemeClr>
                </a:solidFill>
                <a:latin typeface="Calibri" charset="0"/>
              </a:rPr>
              <a:t>How Servlet Might Expose These Features</a:t>
            </a:r>
            <a:endParaRPr lang="en-US" dirty="0">
              <a:solidFill>
                <a:schemeClr val="tx2">
                  <a:lumMod val="40000"/>
                  <a:lumOff val="60000"/>
                </a:schemeClr>
              </a:solidFill>
              <a:latin typeface="Calibri" charset="0"/>
            </a:endParaRPr>
          </a:p>
          <a:p>
            <a:r>
              <a:rPr lang="en-US" dirty="0" smtClean="0">
                <a:solidFill>
                  <a:schemeClr val="tx2">
                    <a:lumMod val="40000"/>
                    <a:lumOff val="60000"/>
                  </a:schemeClr>
                </a:solidFill>
                <a:latin typeface="Calibri" charset="0"/>
              </a:rPr>
              <a:t>Java SE 9 Support for HTTP/2</a:t>
            </a:r>
            <a:endParaRPr lang="en-US" dirty="0">
              <a:solidFill>
                <a:schemeClr val="tx2">
                  <a:lumMod val="40000"/>
                  <a:lumOff val="60000"/>
                </a:schemeClr>
              </a:solidFill>
              <a:latin typeface="Calibri" charset="0"/>
            </a:endParaRPr>
          </a:p>
          <a:p>
            <a:r>
              <a:rPr lang="en-US" dirty="0" smtClean="0">
                <a:solidFill>
                  <a:schemeClr val="tx2">
                    <a:lumMod val="40000"/>
                    <a:lumOff val="60000"/>
                  </a:schemeClr>
                </a:solidFill>
                <a:latin typeface="Calibri" charset="0"/>
              </a:rPr>
              <a:t>Summary and Current Status</a:t>
            </a:r>
            <a:endParaRPr lang="en-US" dirty="0">
              <a:solidFill>
                <a:schemeClr val="tx2">
                  <a:lumMod val="40000"/>
                  <a:lumOff val="60000"/>
                </a:schemeClr>
              </a:solidFill>
              <a:latin typeface="Calibri" charset="0"/>
            </a:endParaRPr>
          </a:p>
        </p:txBody>
      </p:sp>
      <p:sp>
        <p:nvSpPr>
          <p:cNvPr id="6" name="Pentagon 5"/>
          <p:cNvSpPr/>
          <p:nvPr/>
        </p:nvSpPr>
        <p:spPr>
          <a:xfrm>
            <a:off x="2185988" y="1981200"/>
            <a:ext cx="457200" cy="320675"/>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1</a:t>
            </a:r>
          </a:p>
        </p:txBody>
      </p:sp>
      <p:sp>
        <p:nvSpPr>
          <p:cNvPr id="16" name="Pentagon 15"/>
          <p:cNvSpPr/>
          <p:nvPr/>
        </p:nvSpPr>
        <p:spPr>
          <a:xfrm>
            <a:off x="2185988" y="2678113"/>
            <a:ext cx="457200" cy="319087"/>
          </a:xfrm>
          <a:prstGeom prst="homePlat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2</a:t>
            </a:r>
          </a:p>
        </p:txBody>
      </p:sp>
      <p:sp>
        <p:nvSpPr>
          <p:cNvPr id="17" name="Pentagon 16"/>
          <p:cNvSpPr/>
          <p:nvPr/>
        </p:nvSpPr>
        <p:spPr>
          <a:xfrm>
            <a:off x="2185988" y="3373438"/>
            <a:ext cx="457200" cy="320675"/>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3</a:t>
            </a:r>
          </a:p>
        </p:txBody>
      </p:sp>
      <p:sp>
        <p:nvSpPr>
          <p:cNvPr id="18" name="Pentagon 17"/>
          <p:cNvSpPr/>
          <p:nvPr/>
        </p:nvSpPr>
        <p:spPr>
          <a:xfrm>
            <a:off x="2185988" y="4070350"/>
            <a:ext cx="457200" cy="319088"/>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4</a:t>
            </a:r>
          </a:p>
        </p:txBody>
      </p:sp>
      <p:sp>
        <p:nvSpPr>
          <p:cNvPr id="19" name="Pentagon 18"/>
          <p:cNvSpPr/>
          <p:nvPr/>
        </p:nvSpPr>
        <p:spPr>
          <a:xfrm>
            <a:off x="2185988" y="4765675"/>
            <a:ext cx="457200" cy="320675"/>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5</a:t>
            </a:r>
          </a:p>
        </p:txBody>
      </p:sp>
      <p:sp>
        <p:nvSpPr>
          <p:cNvPr id="2" name="Slide Number Placeholder 1"/>
          <p:cNvSpPr>
            <a:spLocks noGrp="1"/>
          </p:cNvSpPr>
          <p:nvPr>
            <p:ph type="sldNum" sz="quarter" idx="16"/>
          </p:nvPr>
        </p:nvSpPr>
        <p:spPr/>
        <p:txBody>
          <a:bodyPr/>
          <a:lstStyle/>
          <a:p>
            <a:pPr>
              <a:defRPr/>
            </a:pPr>
            <a:fld id="{B12E9E1E-9C5E-2B41-9B53-D8A09D1FBAE2}" type="slidenum">
              <a:rPr lang="en-US" smtClean="0"/>
              <a:pPr>
                <a:defRPr/>
              </a:pPr>
              <a:t>15</a:t>
            </a:fld>
            <a:endParaRPr lang="en-US"/>
          </a:p>
        </p:txBody>
      </p:sp>
    </p:spTree>
    <p:extLst>
      <p:ext uri="{BB962C8B-B14F-4D97-AF65-F5344CB8AC3E}">
        <p14:creationId xmlns:p14="http://schemas.microsoft.com/office/powerpoint/2010/main" val="6719720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pPr marL="0" indent="0">
              <a:buNone/>
            </a:pPr>
            <a:r>
              <a:rPr lang="en-US" dirty="0" smtClean="0"/>
              <a:t>HTTP/2 is really just a new transport layer underneath HTTP/1.1</a:t>
            </a:r>
          </a:p>
          <a:p>
            <a:pPr lvl="1"/>
            <a:r>
              <a:rPr lang="en-US" dirty="0" smtClean="0"/>
              <a:t>same request/response model</a:t>
            </a:r>
          </a:p>
          <a:p>
            <a:pPr lvl="1"/>
            <a:r>
              <a:rPr lang="en-US" dirty="0" smtClean="0"/>
              <a:t>no new methods</a:t>
            </a:r>
          </a:p>
          <a:p>
            <a:pPr lvl="1"/>
            <a:r>
              <a:rPr lang="en-US" dirty="0" smtClean="0"/>
              <a:t>no new headers</a:t>
            </a:r>
          </a:p>
          <a:p>
            <a:pPr lvl="1"/>
            <a:r>
              <a:rPr lang="en-US" dirty="0" smtClean="0"/>
              <a:t>no new usage patterns from application layer</a:t>
            </a:r>
          </a:p>
          <a:p>
            <a:pPr lvl="1"/>
            <a:r>
              <a:rPr lang="en-US" dirty="0" smtClean="0"/>
              <a:t>no new usage of URL spec and other lower level specs</a:t>
            </a:r>
            <a:endParaRPr lang="en-US" dirty="0"/>
          </a:p>
        </p:txBody>
      </p:sp>
      <p:pic>
        <p:nvPicPr>
          <p:cNvPr id="6" name="Content Placeholder 5" descr="library-bookshelves.jpg"/>
          <p:cNvPicPr>
            <a:picLocks noGrp="1" noChangeAspect="1"/>
          </p:cNvPicPr>
          <p:nvPr>
            <p:ph sz="half" idx="2"/>
          </p:nvPr>
        </p:nvPicPr>
        <p:blipFill>
          <a:blip r:embed="rId3">
            <a:extLst>
              <a:ext uri="{28A0092B-C50C-407E-A947-70E740481C1C}">
                <a14:useLocalDpi xmlns:a14="http://schemas.microsoft.com/office/drawing/2010/main" val="0"/>
              </a:ext>
            </a:extLst>
          </a:blip>
          <a:srcRect t="14739" b="14739"/>
          <a:stretch>
            <a:fillRect/>
          </a:stretch>
        </p:blipFill>
        <p:spPr/>
      </p:pic>
      <p:sp>
        <p:nvSpPr>
          <p:cNvPr id="2" name="Title 1"/>
          <p:cNvSpPr>
            <a:spLocks noGrp="1"/>
          </p:cNvSpPr>
          <p:nvPr>
            <p:ph type="title"/>
          </p:nvPr>
        </p:nvSpPr>
        <p:spPr/>
        <p:txBody>
          <a:bodyPr/>
          <a:lstStyle/>
          <a:p>
            <a:r>
              <a:rPr lang="en-US" dirty="0" smtClean="0"/>
              <a:t>Network Programming Review</a:t>
            </a:r>
            <a:endParaRPr lang="en-US" dirty="0"/>
          </a:p>
        </p:txBody>
      </p:sp>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16</a:t>
            </a:fld>
            <a:endParaRPr lang="en-US"/>
          </a:p>
        </p:txBody>
      </p:sp>
    </p:spTree>
    <p:extLst>
      <p:ext uri="{BB962C8B-B14F-4D97-AF65-F5344CB8AC3E}">
        <p14:creationId xmlns:p14="http://schemas.microsoft.com/office/powerpoint/2010/main" val="7388499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Standing on the Shoulders</a:t>
            </a:r>
            <a:endParaRPr lang="en-US" dirty="0"/>
          </a:p>
        </p:txBody>
      </p:sp>
      <p:pic>
        <p:nvPicPr>
          <p:cNvPr id="5" name="Content Placeholder 4" descr="shoulders.jpg"/>
          <p:cNvPicPr>
            <a:picLocks noGrp="1" noChangeAspect="1"/>
          </p:cNvPicPr>
          <p:nvPr>
            <p:ph idx="1"/>
          </p:nvPr>
        </p:nvPicPr>
        <p:blipFill>
          <a:blip r:embed="rId3">
            <a:extLst>
              <a:ext uri="{28A0092B-C50C-407E-A947-70E740481C1C}">
                <a14:useLocalDpi xmlns:a14="http://schemas.microsoft.com/office/drawing/2010/main" val="0"/>
              </a:ext>
            </a:extLst>
          </a:blip>
          <a:srcRect l="-84448" r="-84448"/>
          <a:stretch>
            <a:fillRect/>
          </a:stretch>
        </p:blipFill>
        <p:spPr/>
      </p:pic>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17</a:t>
            </a:fld>
            <a:endParaRPr lang="en-US"/>
          </a:p>
        </p:txBody>
      </p:sp>
    </p:spTree>
    <p:extLst>
      <p:ext uri="{BB962C8B-B14F-4D97-AF65-F5344CB8AC3E}">
        <p14:creationId xmlns:p14="http://schemas.microsoft.com/office/powerpoint/2010/main" val="14112075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Programming Review</a:t>
            </a:r>
            <a:endParaRPr lang="en-US" dirty="0"/>
          </a:p>
        </p:txBody>
      </p:sp>
      <p:pic>
        <p:nvPicPr>
          <p:cNvPr id="5" name="Content Placeholder 4" descr="20150225_152338.jpg"/>
          <p:cNvPicPr>
            <a:picLocks noGrp="1" noChangeAspect="1"/>
          </p:cNvPicPr>
          <p:nvPr>
            <p:ph idx="1"/>
          </p:nvPr>
        </p:nvPicPr>
        <p:blipFill>
          <a:blip r:embed="rId2" cstate="print">
            <a:extLst>
              <a:ext uri="{28A0092B-C50C-407E-A947-70E740481C1C}">
                <a14:useLocalDpi xmlns:a14="http://schemas.microsoft.com/office/drawing/2010/main" val="0"/>
              </a:ext>
            </a:extLst>
          </a:blip>
          <a:srcRect l="-44443" r="-44443"/>
          <a:stretch>
            <a:fillRect/>
          </a:stretch>
        </p:blipFill>
        <p:spPr/>
      </p:pic>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18</a:t>
            </a:fld>
            <a:endParaRPr lang="en-US"/>
          </a:p>
        </p:txBody>
      </p:sp>
    </p:spTree>
    <p:extLst>
      <p:ext uri="{BB962C8B-B14F-4D97-AF65-F5344CB8AC3E}">
        <p14:creationId xmlns:p14="http://schemas.microsoft.com/office/powerpoint/2010/main" val="41354570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Programming Review</a:t>
            </a:r>
            <a:endParaRPr lang="en-US" dirty="0"/>
          </a:p>
        </p:txBody>
      </p:sp>
      <p:pic>
        <p:nvPicPr>
          <p:cNvPr id="5" name="Content Placeholder 4" descr="20150226_151201-1.jpg"/>
          <p:cNvPicPr>
            <a:picLocks noGrp="1" noChangeAspect="1"/>
          </p:cNvPicPr>
          <p:nvPr>
            <p:ph idx="1"/>
          </p:nvPr>
        </p:nvPicPr>
        <p:blipFill>
          <a:blip r:embed="rId2">
            <a:extLst>
              <a:ext uri="{28A0092B-C50C-407E-A947-70E740481C1C}">
                <a14:useLocalDpi xmlns:a14="http://schemas.microsoft.com/office/drawing/2010/main" val="0"/>
              </a:ext>
            </a:extLst>
          </a:blip>
          <a:srcRect l="-31108" r="-31108"/>
          <a:stretch>
            <a:fillRect/>
          </a:stretch>
        </p:blipFill>
        <p:spPr/>
      </p:pic>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19</a:t>
            </a:fld>
            <a:endParaRPr lang="en-US"/>
          </a:p>
        </p:txBody>
      </p:sp>
    </p:spTree>
    <p:extLst>
      <p:ext uri="{BB962C8B-B14F-4D97-AF65-F5344CB8AC3E}">
        <p14:creationId xmlns:p14="http://schemas.microsoft.com/office/powerpoint/2010/main" val="42421643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3FDABFB-7FDC-BD43-803E-BB6AD6D5F3D0}" type="slidenum">
              <a:rPr lang="en-US" smtClean="0"/>
              <a:pPr>
                <a:defRPr/>
              </a:pPr>
              <a:t>2</a:t>
            </a:fld>
            <a:endParaRPr lang="en-US" dirty="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Programming Review</a:t>
            </a:r>
          </a:p>
        </p:txBody>
      </p:sp>
      <p:pic>
        <p:nvPicPr>
          <p:cNvPr id="5" name="Content Placeholder 4" descr="20150226_151203-1.jpg"/>
          <p:cNvPicPr>
            <a:picLocks noGrp="1" noChangeAspect="1"/>
          </p:cNvPicPr>
          <p:nvPr>
            <p:ph idx="1"/>
          </p:nvPr>
        </p:nvPicPr>
        <p:blipFill>
          <a:blip r:embed="rId2">
            <a:extLst>
              <a:ext uri="{28A0092B-C50C-407E-A947-70E740481C1C}">
                <a14:useLocalDpi xmlns:a14="http://schemas.microsoft.com/office/drawing/2010/main" val="0"/>
              </a:ext>
            </a:extLst>
          </a:blip>
          <a:srcRect l="-45358" r="-45358"/>
          <a:stretch>
            <a:fillRect/>
          </a:stretch>
        </p:blipFill>
        <p:spPr/>
      </p:pic>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20</a:t>
            </a:fld>
            <a:endParaRPr lang="en-US"/>
          </a:p>
        </p:txBody>
      </p:sp>
    </p:spTree>
    <p:extLst>
      <p:ext uri="{BB962C8B-B14F-4D97-AF65-F5344CB8AC3E}">
        <p14:creationId xmlns:p14="http://schemas.microsoft.com/office/powerpoint/2010/main" val="5803852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Programming Review</a:t>
            </a:r>
          </a:p>
        </p:txBody>
      </p:sp>
      <p:pic>
        <p:nvPicPr>
          <p:cNvPr id="5" name="Content Placeholder 4" descr="20150226_151333-1.jpg"/>
          <p:cNvPicPr>
            <a:picLocks noGrp="1" noChangeAspect="1"/>
          </p:cNvPicPr>
          <p:nvPr>
            <p:ph idx="1"/>
          </p:nvPr>
        </p:nvPicPr>
        <p:blipFill>
          <a:blip r:embed="rId2">
            <a:extLst>
              <a:ext uri="{28A0092B-C50C-407E-A947-70E740481C1C}">
                <a14:useLocalDpi xmlns:a14="http://schemas.microsoft.com/office/drawing/2010/main" val="0"/>
              </a:ext>
            </a:extLst>
          </a:blip>
          <a:srcRect l="-25436" r="-25436"/>
          <a:stretch>
            <a:fillRect/>
          </a:stretch>
        </p:blipFill>
        <p:spPr/>
      </p:pic>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21</a:t>
            </a:fld>
            <a:endParaRPr lang="en-US"/>
          </a:p>
        </p:txBody>
      </p:sp>
    </p:spTree>
    <p:extLst>
      <p:ext uri="{BB962C8B-B14F-4D97-AF65-F5344CB8AC3E}">
        <p14:creationId xmlns:p14="http://schemas.microsoft.com/office/powerpoint/2010/main" val="850085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Programming Review</a:t>
            </a:r>
          </a:p>
        </p:txBody>
      </p:sp>
      <p:pic>
        <p:nvPicPr>
          <p:cNvPr id="5" name="Content Placeholder 4" descr="20150226_151421-1.jpg"/>
          <p:cNvPicPr>
            <a:picLocks noGrp="1" noChangeAspect="1"/>
          </p:cNvPicPr>
          <p:nvPr>
            <p:ph idx="1"/>
          </p:nvPr>
        </p:nvPicPr>
        <p:blipFill>
          <a:blip r:embed="rId2">
            <a:extLst>
              <a:ext uri="{28A0092B-C50C-407E-A947-70E740481C1C}">
                <a14:useLocalDpi xmlns:a14="http://schemas.microsoft.com/office/drawing/2010/main" val="0"/>
              </a:ext>
            </a:extLst>
          </a:blip>
          <a:srcRect l="-28109" r="-28109"/>
          <a:stretch>
            <a:fillRect/>
          </a:stretch>
        </p:blipFill>
        <p:spPr/>
      </p:pic>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22</a:t>
            </a:fld>
            <a:endParaRPr lang="en-US"/>
          </a:p>
        </p:txBody>
      </p:sp>
    </p:spTree>
    <p:extLst>
      <p:ext uri="{BB962C8B-B14F-4D97-AF65-F5344CB8AC3E}">
        <p14:creationId xmlns:p14="http://schemas.microsoft.com/office/powerpoint/2010/main" val="33659955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Programming Review</a:t>
            </a:r>
          </a:p>
        </p:txBody>
      </p:sp>
      <p:pic>
        <p:nvPicPr>
          <p:cNvPr id="5" name="Content Placeholder 4" descr="20150226_151506-1.jpg"/>
          <p:cNvPicPr>
            <a:picLocks noGrp="1" noChangeAspect="1"/>
          </p:cNvPicPr>
          <p:nvPr>
            <p:ph idx="1"/>
          </p:nvPr>
        </p:nvPicPr>
        <p:blipFill>
          <a:blip r:embed="rId2">
            <a:extLst>
              <a:ext uri="{28A0092B-C50C-407E-A947-70E740481C1C}">
                <a14:useLocalDpi xmlns:a14="http://schemas.microsoft.com/office/drawing/2010/main" val="0"/>
              </a:ext>
            </a:extLst>
          </a:blip>
          <a:srcRect l="-26142" r="-26142"/>
          <a:stretch>
            <a:fillRect/>
          </a:stretch>
        </p:blipFill>
        <p:spPr/>
      </p:pic>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23</a:t>
            </a:fld>
            <a:endParaRPr lang="en-US"/>
          </a:p>
        </p:txBody>
      </p:sp>
    </p:spTree>
    <p:extLst>
      <p:ext uri="{BB962C8B-B14F-4D97-AF65-F5344CB8AC3E}">
        <p14:creationId xmlns:p14="http://schemas.microsoft.com/office/powerpoint/2010/main" val="37846701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Programming Review</a:t>
            </a:r>
          </a:p>
        </p:txBody>
      </p:sp>
      <p:pic>
        <p:nvPicPr>
          <p:cNvPr id="5" name="Content Placeholder 4" descr="20150226_151550-1.jpg"/>
          <p:cNvPicPr>
            <a:picLocks noGrp="1" noChangeAspect="1"/>
          </p:cNvPicPr>
          <p:nvPr>
            <p:ph idx="1"/>
          </p:nvPr>
        </p:nvPicPr>
        <p:blipFill>
          <a:blip r:embed="rId2">
            <a:extLst>
              <a:ext uri="{28A0092B-C50C-407E-A947-70E740481C1C}">
                <a14:useLocalDpi xmlns:a14="http://schemas.microsoft.com/office/drawing/2010/main" val="0"/>
              </a:ext>
            </a:extLst>
          </a:blip>
          <a:srcRect l="-26169" r="-26169"/>
          <a:stretch>
            <a:fillRect/>
          </a:stretch>
        </p:blipFill>
        <p:spPr/>
      </p:pic>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24</a:t>
            </a:fld>
            <a:endParaRPr lang="en-US"/>
          </a:p>
        </p:txBody>
      </p:sp>
    </p:spTree>
    <p:extLst>
      <p:ext uri="{BB962C8B-B14F-4D97-AF65-F5344CB8AC3E}">
        <p14:creationId xmlns:p14="http://schemas.microsoft.com/office/powerpoint/2010/main" val="9103723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p:txBody>
          <a:bodyPr/>
          <a:lstStyle/>
          <a:p>
            <a:r>
              <a:rPr lang="en-US" dirty="0" smtClean="0"/>
              <a:t>HTTP/1.0</a:t>
            </a:r>
          </a:p>
          <a:p>
            <a:pPr lvl="1"/>
            <a:r>
              <a:rPr lang="en-US" dirty="0" smtClean="0"/>
              <a:t>Sockets are a throwaway resource</a:t>
            </a:r>
          </a:p>
          <a:p>
            <a:pPr lvl="1"/>
            <a:r>
              <a:rPr lang="en-US" dirty="0" smtClean="0"/>
              <a:t>Specification says very little about how sockets are to be used</a:t>
            </a:r>
          </a:p>
          <a:p>
            <a:pPr lvl="1"/>
            <a:r>
              <a:rPr lang="en-US" dirty="0" smtClean="0"/>
              <a:t>Browsers free to open many sockets to the same server</a:t>
            </a:r>
          </a:p>
        </p:txBody>
      </p:sp>
      <p:sp>
        <p:nvSpPr>
          <p:cNvPr id="2" name="Title 1"/>
          <p:cNvSpPr>
            <a:spLocks noGrp="1"/>
          </p:cNvSpPr>
          <p:nvPr>
            <p:ph type="title"/>
          </p:nvPr>
        </p:nvSpPr>
        <p:spPr>
          <a:xfrm>
            <a:off x="531813" y="21560"/>
            <a:ext cx="11125200" cy="889000"/>
          </a:xfrm>
        </p:spPr>
        <p:txBody>
          <a:bodyPr/>
          <a:lstStyle/>
          <a:p>
            <a:r>
              <a:rPr lang="en-US" dirty="0" smtClean="0"/>
              <a:t>Network Programming Review</a:t>
            </a:r>
            <a:endParaRPr lang="en-US" dirty="0"/>
          </a:p>
        </p:txBody>
      </p:sp>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25</a:t>
            </a:fld>
            <a:endParaRPr lang="en-US"/>
          </a:p>
        </p:txBody>
      </p:sp>
      <p:pic>
        <p:nvPicPr>
          <p:cNvPr id="5" name="Content Placeholder 4" descr="waterbottlewaste.jpg"/>
          <p:cNvPicPr>
            <a:picLocks noGrp="1" noChangeAspect="1"/>
          </p:cNvPicPr>
          <p:nvPr>
            <p:ph sz="half" idx="2"/>
          </p:nvPr>
        </p:nvPicPr>
        <p:blipFill>
          <a:blip r:embed="rId2">
            <a:extLst>
              <a:ext uri="{28A0092B-C50C-407E-A947-70E740481C1C}">
                <a14:useLocalDpi xmlns:a14="http://schemas.microsoft.com/office/drawing/2010/main" val="0"/>
              </a:ext>
            </a:extLst>
          </a:blip>
          <a:srcRect l="9399" r="9399"/>
          <a:stretch>
            <a:fillRect/>
          </a:stretch>
        </p:blipFill>
        <p:spPr/>
      </p:pic>
      <p:sp>
        <p:nvSpPr>
          <p:cNvPr id="6" name="TextBox 5"/>
          <p:cNvSpPr txBox="1"/>
          <p:nvPr/>
        </p:nvSpPr>
        <p:spPr>
          <a:xfrm>
            <a:off x="9287946" y="5939218"/>
            <a:ext cx="2398958" cy="269381"/>
          </a:xfrm>
          <a:prstGeom prst="rect">
            <a:avLst/>
          </a:prstGeom>
          <a:noFill/>
        </p:spPr>
        <p:txBody>
          <a:bodyPr wrap="square" lIns="0" tIns="0" rIns="0" bIns="0" rtlCol="0">
            <a:noAutofit/>
          </a:bodyPr>
          <a:lstStyle/>
          <a:p>
            <a:pPr>
              <a:lnSpc>
                <a:spcPct val="90000"/>
              </a:lnSpc>
            </a:pPr>
            <a:r>
              <a:rPr lang="en-US" dirty="0" smtClean="0"/>
              <a:t>Credit: </a:t>
            </a:r>
            <a:r>
              <a:rPr lang="en-US" dirty="0" err="1" smtClean="0"/>
              <a:t>chrisjstanley</a:t>
            </a:r>
            <a:r>
              <a:rPr lang="en-US" dirty="0" smtClean="0"/>
              <a:t> </a:t>
            </a:r>
            <a:r>
              <a:rPr lang="en-US" dirty="0" err="1" smtClean="0"/>
              <a:t>flickr</a:t>
            </a:r>
            <a:endParaRPr lang="en-US" dirty="0" smtClean="0"/>
          </a:p>
        </p:txBody>
      </p:sp>
      <p:sp>
        <p:nvSpPr>
          <p:cNvPr id="9" name="Text Placeholder 7"/>
          <p:cNvSpPr txBox="1">
            <a:spLocks/>
          </p:cNvSpPr>
          <p:nvPr/>
        </p:nvSpPr>
        <p:spPr>
          <a:xfrm>
            <a:off x="531813" y="963245"/>
            <a:ext cx="11125199" cy="343299"/>
          </a:xfrm>
          <a:prstGeom prst="rect">
            <a:avLst/>
          </a:prstGeom>
        </p:spPr>
        <p:txBody>
          <a:bodyPr/>
          <a:lst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mtClean="0"/>
              <a:t>The Socket Angle</a:t>
            </a:r>
            <a:endParaRPr lang="en-US" dirty="0"/>
          </a:p>
        </p:txBody>
      </p:sp>
    </p:spTree>
    <p:extLst>
      <p:ext uri="{BB962C8B-B14F-4D97-AF65-F5344CB8AC3E}">
        <p14:creationId xmlns:p14="http://schemas.microsoft.com/office/powerpoint/2010/main" val="18668323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inefficient-use-of-sockets.jpg"/>
          <p:cNvPicPr>
            <a:picLocks noGrp="1" noChangeAspect="1"/>
          </p:cNvPicPr>
          <p:nvPr>
            <p:ph sz="half" idx="1"/>
          </p:nvPr>
        </p:nvPicPr>
        <p:blipFill>
          <a:blip r:embed="rId2">
            <a:extLst>
              <a:ext uri="{28A0092B-C50C-407E-A947-70E740481C1C}">
                <a14:useLocalDpi xmlns:a14="http://schemas.microsoft.com/office/drawing/2010/main" val="0"/>
              </a:ext>
            </a:extLst>
          </a:blip>
          <a:srcRect l="-43046" r="-43046"/>
          <a:stretch>
            <a:fillRect/>
          </a:stretch>
        </p:blipFill>
        <p:spPr>
          <a:xfrm>
            <a:off x="531813" y="1524000"/>
            <a:ext cx="5410200" cy="4419600"/>
          </a:xfrm>
        </p:spPr>
      </p:pic>
      <p:sp>
        <p:nvSpPr>
          <p:cNvPr id="2" name="Title 1"/>
          <p:cNvSpPr>
            <a:spLocks noGrp="1"/>
          </p:cNvSpPr>
          <p:nvPr>
            <p:ph type="title"/>
          </p:nvPr>
        </p:nvSpPr>
        <p:spPr>
          <a:xfrm>
            <a:off x="531813" y="21560"/>
            <a:ext cx="11125200" cy="889000"/>
          </a:xfrm>
        </p:spPr>
        <p:txBody>
          <a:bodyPr/>
          <a:lstStyle/>
          <a:p>
            <a:r>
              <a:rPr lang="en-US" dirty="0" smtClean="0"/>
              <a:t>Network Programming Review</a:t>
            </a:r>
            <a:endParaRPr lang="en-US" dirty="0"/>
          </a:p>
        </p:txBody>
      </p:sp>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26</a:t>
            </a:fld>
            <a:endParaRPr lang="en-US"/>
          </a:p>
        </p:txBody>
      </p:sp>
      <p:sp>
        <p:nvSpPr>
          <p:cNvPr id="9" name="Text Placeholder 7"/>
          <p:cNvSpPr txBox="1">
            <a:spLocks/>
          </p:cNvSpPr>
          <p:nvPr/>
        </p:nvSpPr>
        <p:spPr>
          <a:xfrm>
            <a:off x="531813" y="963245"/>
            <a:ext cx="11125199" cy="343299"/>
          </a:xfrm>
          <a:prstGeom prst="rect">
            <a:avLst/>
          </a:prstGeom>
        </p:spPr>
        <p:txBody>
          <a:bodyPr/>
          <a:lst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mtClean="0"/>
              <a:t>The Socket Angle</a:t>
            </a:r>
            <a:endParaRPr lang="en-US" dirty="0"/>
          </a:p>
        </p:txBody>
      </p:sp>
      <p:sp>
        <p:nvSpPr>
          <p:cNvPr id="3" name="Content Placeholder 2"/>
          <p:cNvSpPr>
            <a:spLocks noGrp="1"/>
          </p:cNvSpPr>
          <p:nvPr>
            <p:ph sz="half" idx="2"/>
          </p:nvPr>
        </p:nvSpPr>
        <p:spPr/>
        <p:txBody>
          <a:bodyPr/>
          <a:lstStyle/>
          <a:p>
            <a:r>
              <a:rPr lang="en-US" dirty="0"/>
              <a:t>HTTP/2</a:t>
            </a:r>
          </a:p>
          <a:p>
            <a:pPr lvl="1"/>
            <a:r>
              <a:rPr lang="en-US" dirty="0"/>
              <a:t>Sockets seen as a scarce </a:t>
            </a:r>
            <a:r>
              <a:rPr lang="en-US" dirty="0" smtClean="0"/>
              <a:t>resource</a:t>
            </a:r>
          </a:p>
          <a:p>
            <a:pPr lvl="1"/>
            <a:r>
              <a:rPr lang="en-US" dirty="0" smtClean="0"/>
              <a:t>Specification says much about how they are to be used</a:t>
            </a:r>
          </a:p>
          <a:p>
            <a:pPr lvl="1"/>
            <a:r>
              <a:rPr lang="en-US" dirty="0" smtClean="0"/>
              <a:t>Only one open per server</a:t>
            </a:r>
          </a:p>
          <a:p>
            <a:pPr lvl="1"/>
            <a:endParaRPr lang="en-US" dirty="0"/>
          </a:p>
          <a:p>
            <a:endParaRPr lang="en-US" dirty="0"/>
          </a:p>
        </p:txBody>
      </p:sp>
    </p:spTree>
    <p:extLst>
      <p:ext uri="{BB962C8B-B14F-4D97-AF65-F5344CB8AC3E}">
        <p14:creationId xmlns:p14="http://schemas.microsoft.com/office/powerpoint/2010/main" val="34412383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3" y="21560"/>
            <a:ext cx="11125200" cy="889000"/>
          </a:xfrm>
        </p:spPr>
        <p:txBody>
          <a:bodyPr/>
          <a:lstStyle/>
          <a:p>
            <a:r>
              <a:rPr lang="en-US" dirty="0" smtClean="0"/>
              <a:t>Network Programming Review</a:t>
            </a:r>
            <a:endParaRPr lang="en-US" dirty="0"/>
          </a:p>
        </p:txBody>
      </p:sp>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27</a:t>
            </a:fld>
            <a:endParaRPr lang="en-US"/>
          </a:p>
        </p:txBody>
      </p:sp>
      <p:sp>
        <p:nvSpPr>
          <p:cNvPr id="9" name="Text Placeholder 7"/>
          <p:cNvSpPr txBox="1">
            <a:spLocks/>
          </p:cNvSpPr>
          <p:nvPr/>
        </p:nvSpPr>
        <p:spPr>
          <a:xfrm>
            <a:off x="531813" y="963245"/>
            <a:ext cx="11125199" cy="343299"/>
          </a:xfrm>
          <a:prstGeom prst="rect">
            <a:avLst/>
          </a:prstGeom>
        </p:spPr>
        <p:txBody>
          <a:bodyPr/>
          <a:lst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mtClean="0"/>
              <a:t>The Socket Angle</a:t>
            </a:r>
            <a:endParaRPr lang="en-US" dirty="0"/>
          </a:p>
        </p:txBody>
      </p:sp>
      <p:sp>
        <p:nvSpPr>
          <p:cNvPr id="3" name="Content Placeholder 2"/>
          <p:cNvSpPr>
            <a:spLocks noGrp="1"/>
          </p:cNvSpPr>
          <p:nvPr>
            <p:ph sz="half" idx="2"/>
          </p:nvPr>
        </p:nvSpPr>
        <p:spPr/>
        <p:txBody>
          <a:bodyPr/>
          <a:lstStyle/>
          <a:p>
            <a:r>
              <a:rPr lang="en-US" dirty="0" smtClean="0"/>
              <a:t>It would be like if we took the existing Servlet specification</a:t>
            </a:r>
          </a:p>
          <a:p>
            <a:pPr lvl="1"/>
            <a:endParaRPr lang="en-US" dirty="0"/>
          </a:p>
          <a:p>
            <a:endParaRPr lang="en-US" dirty="0"/>
          </a:p>
        </p:txBody>
      </p:sp>
      <p:pic>
        <p:nvPicPr>
          <p:cNvPr id="7" name="Content Placeholder 6" descr="simpleservlet.png"/>
          <p:cNvPicPr>
            <a:picLocks noGrp="1" noChangeAspect="1"/>
          </p:cNvPicPr>
          <p:nvPr>
            <p:ph sz="half" idx="1"/>
          </p:nvPr>
        </p:nvPicPr>
        <p:blipFill>
          <a:blip r:embed="rId2">
            <a:extLst>
              <a:ext uri="{28A0092B-C50C-407E-A947-70E740481C1C}">
                <a14:useLocalDpi xmlns:a14="http://schemas.microsoft.com/office/drawing/2010/main" val="0"/>
              </a:ext>
            </a:extLst>
          </a:blip>
          <a:srcRect t="-19259" b="-19259"/>
          <a:stretch>
            <a:fillRect/>
          </a:stretch>
        </p:blipFill>
        <p:spPr>
          <a:xfrm>
            <a:off x="531813" y="1524000"/>
            <a:ext cx="5410200" cy="4419600"/>
          </a:xfrm>
        </p:spPr>
      </p:pic>
    </p:spTree>
    <p:extLst>
      <p:ext uri="{BB962C8B-B14F-4D97-AF65-F5344CB8AC3E}">
        <p14:creationId xmlns:p14="http://schemas.microsoft.com/office/powerpoint/2010/main" val="394450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3" y="21560"/>
            <a:ext cx="11125200" cy="889000"/>
          </a:xfrm>
        </p:spPr>
        <p:txBody>
          <a:bodyPr/>
          <a:lstStyle/>
          <a:p>
            <a:r>
              <a:rPr lang="en-US" dirty="0" smtClean="0"/>
              <a:t>Network Programming Review</a:t>
            </a:r>
            <a:endParaRPr lang="en-US" dirty="0"/>
          </a:p>
        </p:txBody>
      </p:sp>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28</a:t>
            </a:fld>
            <a:endParaRPr lang="en-US"/>
          </a:p>
        </p:txBody>
      </p:sp>
      <p:sp>
        <p:nvSpPr>
          <p:cNvPr id="9" name="Text Placeholder 7"/>
          <p:cNvSpPr txBox="1">
            <a:spLocks/>
          </p:cNvSpPr>
          <p:nvPr/>
        </p:nvSpPr>
        <p:spPr>
          <a:xfrm>
            <a:off x="531813" y="963245"/>
            <a:ext cx="11125199" cy="343299"/>
          </a:xfrm>
          <a:prstGeom prst="rect">
            <a:avLst/>
          </a:prstGeom>
        </p:spPr>
        <p:txBody>
          <a:bodyPr/>
          <a:lst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mtClean="0"/>
              <a:t>The Socket Angle</a:t>
            </a:r>
            <a:endParaRPr lang="en-US" dirty="0"/>
          </a:p>
        </p:txBody>
      </p:sp>
      <p:sp>
        <p:nvSpPr>
          <p:cNvPr id="3" name="Content Placeholder 2"/>
          <p:cNvSpPr>
            <a:spLocks noGrp="1"/>
          </p:cNvSpPr>
          <p:nvPr>
            <p:ph sz="half" idx="2"/>
          </p:nvPr>
        </p:nvSpPr>
        <p:spPr/>
        <p:txBody>
          <a:bodyPr/>
          <a:lstStyle/>
          <a:p>
            <a:r>
              <a:rPr lang="en-US" dirty="0" smtClean="0"/>
              <a:t>It would be like if we took the existing Servlet specification</a:t>
            </a:r>
            <a:br>
              <a:rPr lang="en-US" dirty="0" smtClean="0"/>
            </a:br>
            <a:r>
              <a:rPr lang="en-US" dirty="0" smtClean="0"/>
              <a:t>and added a new layer underneath it </a:t>
            </a:r>
          </a:p>
          <a:p>
            <a:pPr lvl="1"/>
            <a:endParaRPr lang="en-US" dirty="0"/>
          </a:p>
          <a:p>
            <a:endParaRPr lang="en-US" dirty="0"/>
          </a:p>
        </p:txBody>
      </p:sp>
      <p:pic>
        <p:nvPicPr>
          <p:cNvPr id="8" name="Content Placeholder 7" descr="newlayerunderservlet.png"/>
          <p:cNvPicPr>
            <a:picLocks noGrp="1" noChangeAspect="1"/>
          </p:cNvPicPr>
          <p:nvPr>
            <p:ph sz="half" idx="1"/>
          </p:nvPr>
        </p:nvPicPr>
        <p:blipFill>
          <a:blip r:embed="rId2">
            <a:extLst>
              <a:ext uri="{28A0092B-C50C-407E-A947-70E740481C1C}">
                <a14:useLocalDpi xmlns:a14="http://schemas.microsoft.com/office/drawing/2010/main" val="0"/>
              </a:ext>
            </a:extLst>
          </a:blip>
          <a:srcRect t="-53378" b="-53378"/>
          <a:stretch>
            <a:fillRect/>
          </a:stretch>
        </p:blipFill>
        <p:spPr>
          <a:xfrm>
            <a:off x="531813" y="1524000"/>
            <a:ext cx="5410200" cy="4419600"/>
          </a:xfrm>
        </p:spPr>
      </p:pic>
    </p:spTree>
    <p:extLst>
      <p:ext uri="{BB962C8B-B14F-4D97-AF65-F5344CB8AC3E}">
        <p14:creationId xmlns:p14="http://schemas.microsoft.com/office/powerpoint/2010/main" val="29445753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Network Programming Review</a:t>
            </a:r>
            <a:endParaRPr lang="en-US" dirty="0"/>
          </a:p>
        </p:txBody>
      </p:sp>
      <p:sp>
        <p:nvSpPr>
          <p:cNvPr id="6" name="Text Placeholder 5"/>
          <p:cNvSpPr>
            <a:spLocks noGrp="1"/>
          </p:cNvSpPr>
          <p:nvPr>
            <p:ph type="body" sz="quarter" idx="13"/>
          </p:nvPr>
        </p:nvSpPr>
        <p:spPr>
          <a:xfrm>
            <a:off x="449495" y="1326708"/>
            <a:ext cx="11125199" cy="343299"/>
          </a:xfrm>
        </p:spPr>
        <p:txBody>
          <a:bodyPr/>
          <a:lstStyle/>
          <a:p>
            <a:r>
              <a:rPr lang="en-US" dirty="0" smtClean="0"/>
              <a:t>Problems in HTTP/1.1</a:t>
            </a:r>
            <a:endParaRPr lang="en-US" dirty="0"/>
          </a:p>
        </p:txBody>
      </p:sp>
      <p:grpSp>
        <p:nvGrpSpPr>
          <p:cNvPr id="86" name="Group 85"/>
          <p:cNvGrpSpPr/>
          <p:nvPr/>
        </p:nvGrpSpPr>
        <p:grpSpPr>
          <a:xfrm>
            <a:off x="6390216" y="2781035"/>
            <a:ext cx="2469516" cy="2548870"/>
            <a:chOff x="6125587" y="1304157"/>
            <a:chExt cx="3964151" cy="3290667"/>
          </a:xfrm>
        </p:grpSpPr>
        <p:sp>
          <p:nvSpPr>
            <p:cNvPr id="87" name="TextBox 86"/>
            <p:cNvSpPr txBox="1"/>
            <p:nvPr/>
          </p:nvSpPr>
          <p:spPr>
            <a:xfrm>
              <a:off x="6125587" y="1304158"/>
              <a:ext cx="803727" cy="314055"/>
            </a:xfrm>
            <a:prstGeom prst="rect">
              <a:avLst/>
            </a:prstGeom>
            <a:noFill/>
          </p:spPr>
          <p:txBody>
            <a:bodyPr wrap="none" lIns="0" tIns="0" rIns="0" bIns="0" rtlCol="0">
              <a:noAutofit/>
            </a:bodyPr>
            <a:lstStyle/>
            <a:p>
              <a:pPr algn="ctr">
                <a:lnSpc>
                  <a:spcPct val="90000"/>
                </a:lnSpc>
              </a:pPr>
              <a:r>
                <a:rPr lang="en-US" dirty="0" smtClean="0"/>
                <a:t>Client</a:t>
              </a:r>
            </a:p>
          </p:txBody>
        </p:sp>
        <p:sp>
          <p:nvSpPr>
            <p:cNvPr id="88" name="TextBox 87"/>
            <p:cNvSpPr txBox="1"/>
            <p:nvPr/>
          </p:nvSpPr>
          <p:spPr>
            <a:xfrm>
              <a:off x="9245143" y="1304157"/>
              <a:ext cx="844595" cy="398182"/>
            </a:xfrm>
            <a:prstGeom prst="rect">
              <a:avLst/>
            </a:prstGeom>
            <a:noFill/>
          </p:spPr>
          <p:txBody>
            <a:bodyPr wrap="none" lIns="0" tIns="0" rIns="0" bIns="0" rtlCol="0">
              <a:noAutofit/>
            </a:bodyPr>
            <a:lstStyle/>
            <a:p>
              <a:pPr algn="ctr">
                <a:lnSpc>
                  <a:spcPct val="90000"/>
                </a:lnSpc>
              </a:pPr>
              <a:r>
                <a:rPr lang="en-US" dirty="0" smtClean="0"/>
                <a:t>Server</a:t>
              </a:r>
            </a:p>
          </p:txBody>
        </p:sp>
        <p:cxnSp>
          <p:nvCxnSpPr>
            <p:cNvPr id="89" name="Straight Connector 88"/>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5268301" y="5738027"/>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5" name="TextBox 14"/>
          <p:cNvSpPr txBox="1"/>
          <p:nvPr/>
        </p:nvSpPr>
        <p:spPr>
          <a:xfrm>
            <a:off x="5234773" y="5373521"/>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 name="TextBox 1"/>
          <p:cNvSpPr txBox="1"/>
          <p:nvPr/>
        </p:nvSpPr>
        <p:spPr>
          <a:xfrm>
            <a:off x="2504795" y="5738027"/>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3" name="TextBox 2"/>
          <p:cNvSpPr txBox="1"/>
          <p:nvPr/>
        </p:nvSpPr>
        <p:spPr>
          <a:xfrm>
            <a:off x="2516554" y="3797915"/>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1" name="TextBox 10"/>
          <p:cNvSpPr txBox="1"/>
          <p:nvPr/>
        </p:nvSpPr>
        <p:spPr>
          <a:xfrm>
            <a:off x="9889823" y="2445716"/>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2" name="TextBox 21"/>
          <p:cNvSpPr txBox="1"/>
          <p:nvPr/>
        </p:nvSpPr>
        <p:spPr>
          <a:xfrm>
            <a:off x="6209069" y="2128243"/>
            <a:ext cx="902640" cy="973192"/>
          </a:xfrm>
          <a:prstGeom prst="rect">
            <a:avLst/>
          </a:prstGeom>
          <a:noFill/>
        </p:spPr>
        <p:txBody>
          <a:bodyPr wrap="none" lIns="0" tIns="0" rIns="0" bIns="0" rtlCol="0">
            <a:noAutofit/>
          </a:bodyPr>
          <a:lstStyle/>
          <a:p>
            <a:pPr>
              <a:lnSpc>
                <a:spcPct val="90000"/>
              </a:lnSpc>
            </a:pPr>
            <a:endParaRPr lang="en-US" dirty="0" smtClean="0"/>
          </a:p>
        </p:txBody>
      </p:sp>
      <p:sp>
        <p:nvSpPr>
          <p:cNvPr id="8" name="TextBox 7"/>
          <p:cNvSpPr txBox="1"/>
          <p:nvPr/>
        </p:nvSpPr>
        <p:spPr>
          <a:xfrm>
            <a:off x="7196874" y="5573411"/>
            <a:ext cx="914400" cy="914400"/>
          </a:xfrm>
          <a:prstGeom prst="rect">
            <a:avLst/>
          </a:prstGeom>
          <a:noFill/>
        </p:spPr>
        <p:txBody>
          <a:bodyPr wrap="none" lIns="0" tIns="0" rIns="0" bIns="0" rtlCol="0">
            <a:noAutofit/>
          </a:bodyPr>
          <a:lstStyle/>
          <a:p>
            <a:pPr>
              <a:lnSpc>
                <a:spcPct val="90000"/>
              </a:lnSpc>
            </a:pPr>
            <a:endParaRPr lang="en-US" dirty="0" smtClean="0"/>
          </a:p>
        </p:txBody>
      </p:sp>
      <p:grpSp>
        <p:nvGrpSpPr>
          <p:cNvPr id="18" name="Group 17"/>
          <p:cNvGrpSpPr/>
          <p:nvPr/>
        </p:nvGrpSpPr>
        <p:grpSpPr>
          <a:xfrm>
            <a:off x="2990597" y="2745718"/>
            <a:ext cx="2364154" cy="2652228"/>
            <a:chOff x="3081315" y="2745718"/>
            <a:chExt cx="2364154" cy="2652228"/>
          </a:xfrm>
        </p:grpSpPr>
        <p:cxnSp>
          <p:nvCxnSpPr>
            <p:cNvPr id="119" name="Straight Arrow Connector 118"/>
            <p:cNvCxnSpPr/>
            <p:nvPr/>
          </p:nvCxnSpPr>
          <p:spPr>
            <a:xfrm>
              <a:off x="3332600" y="3099802"/>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3081315" y="2745718"/>
              <a:ext cx="2364154" cy="2652228"/>
              <a:chOff x="3094828" y="2759228"/>
              <a:chExt cx="2364154" cy="2652228"/>
            </a:xfrm>
          </p:grpSpPr>
          <p:sp>
            <p:nvSpPr>
              <p:cNvPr id="46" name="TextBox 45"/>
              <p:cNvSpPr txBox="1"/>
              <p:nvPr/>
            </p:nvSpPr>
            <p:spPr>
              <a:xfrm>
                <a:off x="3094828" y="2759228"/>
                <a:ext cx="479330" cy="246585"/>
              </a:xfrm>
              <a:prstGeom prst="rect">
                <a:avLst/>
              </a:prstGeom>
              <a:noFill/>
            </p:spPr>
            <p:txBody>
              <a:bodyPr wrap="none" lIns="0" tIns="0" rIns="0" bIns="0" rtlCol="0">
                <a:noAutofit/>
              </a:bodyPr>
              <a:lstStyle/>
              <a:p>
                <a:pPr algn="ctr">
                  <a:lnSpc>
                    <a:spcPct val="90000"/>
                  </a:lnSpc>
                </a:pPr>
                <a:r>
                  <a:rPr lang="en-US" dirty="0" smtClean="0"/>
                  <a:t>Client</a:t>
                </a:r>
              </a:p>
            </p:txBody>
          </p:sp>
          <p:sp>
            <p:nvSpPr>
              <p:cNvPr id="47" name="TextBox 46"/>
              <p:cNvSpPr txBox="1"/>
              <p:nvPr/>
            </p:nvSpPr>
            <p:spPr>
              <a:xfrm>
                <a:off x="4955279" y="2759228"/>
                <a:ext cx="503703" cy="312639"/>
              </a:xfrm>
              <a:prstGeom prst="rect">
                <a:avLst/>
              </a:prstGeom>
              <a:noFill/>
            </p:spPr>
            <p:txBody>
              <a:bodyPr wrap="none" lIns="0" tIns="0" rIns="0" bIns="0" rtlCol="0">
                <a:noAutofit/>
              </a:bodyPr>
              <a:lstStyle/>
              <a:p>
                <a:pPr algn="ctr">
                  <a:lnSpc>
                    <a:spcPct val="90000"/>
                  </a:lnSpc>
                </a:pPr>
                <a:r>
                  <a:rPr lang="en-US" dirty="0" smtClean="0"/>
                  <a:t>Server</a:t>
                </a:r>
              </a:p>
            </p:txBody>
          </p:sp>
          <p:cxnSp>
            <p:nvCxnSpPr>
              <p:cNvPr id="48" name="Straight Connector 47"/>
              <p:cNvCxnSpPr/>
              <p:nvPr/>
            </p:nvCxnSpPr>
            <p:spPr>
              <a:xfrm>
                <a:off x="3326013" y="2995357"/>
                <a:ext cx="21389" cy="241609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184444" y="3004389"/>
                <a:ext cx="22689" cy="2407067"/>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328820" y="4043182"/>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334467" y="4235568"/>
                <a:ext cx="1871053" cy="313267"/>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333026" y="3563961"/>
                <a:ext cx="1865821" cy="31884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338167" y="4374915"/>
                <a:ext cx="1859354" cy="32185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38748" y="4385374"/>
                <a:ext cx="1859971" cy="332408"/>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341569" y="4594535"/>
                <a:ext cx="1867455" cy="344403"/>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1" name="Straight Arrow Connector 120"/>
            <p:cNvCxnSpPr/>
            <p:nvPr/>
          </p:nvCxnSpPr>
          <p:spPr>
            <a:xfrm flipH="1">
              <a:off x="3318326" y="4827996"/>
              <a:ext cx="1867455" cy="344403"/>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4242529" y="4309681"/>
            <a:ext cx="914400" cy="914400"/>
          </a:xfrm>
          <a:prstGeom prst="rect">
            <a:avLst/>
          </a:prstGeom>
          <a:noFill/>
        </p:spPr>
        <p:txBody>
          <a:bodyPr wrap="none" lIns="0" tIns="0" rIns="0" bIns="0" rtlCol="0">
            <a:noAutofit/>
          </a:bodyPr>
          <a:lstStyle/>
          <a:p>
            <a:pPr>
              <a:lnSpc>
                <a:spcPct val="90000"/>
              </a:lnSpc>
            </a:pPr>
            <a:endParaRPr lang="en-US" dirty="0" smtClean="0"/>
          </a:p>
        </p:txBody>
      </p:sp>
      <p:grpSp>
        <p:nvGrpSpPr>
          <p:cNvPr id="127" name="Group 126"/>
          <p:cNvGrpSpPr/>
          <p:nvPr/>
        </p:nvGrpSpPr>
        <p:grpSpPr>
          <a:xfrm>
            <a:off x="9888273" y="4184545"/>
            <a:ext cx="1292732" cy="1757732"/>
            <a:chOff x="6125585" y="1205894"/>
            <a:chExt cx="3964153" cy="3388930"/>
          </a:xfrm>
        </p:grpSpPr>
        <p:sp>
          <p:nvSpPr>
            <p:cNvPr id="128" name="TextBox 127"/>
            <p:cNvSpPr txBox="1"/>
            <p:nvPr/>
          </p:nvSpPr>
          <p:spPr>
            <a:xfrm>
              <a:off x="6125585" y="1225547"/>
              <a:ext cx="1196828" cy="569933"/>
            </a:xfrm>
            <a:prstGeom prst="rect">
              <a:avLst/>
            </a:prstGeom>
            <a:noFill/>
          </p:spPr>
          <p:txBody>
            <a:bodyPr wrap="none" lIns="0" tIns="0" rIns="0" bIns="0" rtlCol="0">
              <a:noAutofit/>
            </a:bodyPr>
            <a:lstStyle/>
            <a:p>
              <a:pPr algn="ctr">
                <a:lnSpc>
                  <a:spcPct val="90000"/>
                </a:lnSpc>
              </a:pPr>
              <a:r>
                <a:rPr lang="en-US" sz="1400" dirty="0" smtClean="0"/>
                <a:t>Client</a:t>
              </a:r>
            </a:p>
          </p:txBody>
        </p:sp>
        <p:sp>
          <p:nvSpPr>
            <p:cNvPr id="129" name="TextBox 128"/>
            <p:cNvSpPr txBox="1"/>
            <p:nvPr/>
          </p:nvSpPr>
          <p:spPr>
            <a:xfrm>
              <a:off x="9245142" y="1205894"/>
              <a:ext cx="844596" cy="398181"/>
            </a:xfrm>
            <a:prstGeom prst="rect">
              <a:avLst/>
            </a:prstGeom>
            <a:noFill/>
          </p:spPr>
          <p:txBody>
            <a:bodyPr wrap="none" lIns="0" tIns="0" rIns="0" bIns="0" rtlCol="0">
              <a:noAutofit/>
            </a:bodyPr>
            <a:lstStyle/>
            <a:p>
              <a:pPr algn="ctr">
                <a:lnSpc>
                  <a:spcPct val="90000"/>
                </a:lnSpc>
              </a:pPr>
              <a:r>
                <a:rPr lang="en-US" sz="1400" dirty="0" smtClean="0"/>
                <a:t>Server</a:t>
              </a:r>
            </a:p>
          </p:txBody>
        </p:sp>
        <p:cxnSp>
          <p:nvCxnSpPr>
            <p:cNvPr id="182" name="Straight Connector 181"/>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9949955" y="923538"/>
            <a:ext cx="1292732" cy="1757732"/>
            <a:chOff x="6125585" y="1205894"/>
            <a:chExt cx="3964153" cy="3388930"/>
          </a:xfrm>
        </p:grpSpPr>
        <p:sp>
          <p:nvSpPr>
            <p:cNvPr id="191" name="TextBox 190"/>
            <p:cNvSpPr txBox="1"/>
            <p:nvPr/>
          </p:nvSpPr>
          <p:spPr>
            <a:xfrm>
              <a:off x="6125585" y="1225547"/>
              <a:ext cx="1196828" cy="569933"/>
            </a:xfrm>
            <a:prstGeom prst="rect">
              <a:avLst/>
            </a:prstGeom>
            <a:noFill/>
          </p:spPr>
          <p:txBody>
            <a:bodyPr wrap="none" lIns="0" tIns="0" rIns="0" bIns="0" rtlCol="0">
              <a:noAutofit/>
            </a:bodyPr>
            <a:lstStyle/>
            <a:p>
              <a:pPr algn="ctr">
                <a:lnSpc>
                  <a:spcPct val="90000"/>
                </a:lnSpc>
              </a:pPr>
              <a:r>
                <a:rPr lang="en-US" sz="1400" dirty="0" smtClean="0"/>
                <a:t>Client</a:t>
              </a:r>
            </a:p>
          </p:txBody>
        </p:sp>
        <p:sp>
          <p:nvSpPr>
            <p:cNvPr id="192" name="TextBox 191"/>
            <p:cNvSpPr txBox="1"/>
            <p:nvPr/>
          </p:nvSpPr>
          <p:spPr>
            <a:xfrm>
              <a:off x="9245142" y="1205894"/>
              <a:ext cx="844596" cy="398181"/>
            </a:xfrm>
            <a:prstGeom prst="rect">
              <a:avLst/>
            </a:prstGeom>
            <a:noFill/>
          </p:spPr>
          <p:txBody>
            <a:bodyPr wrap="none" lIns="0" tIns="0" rIns="0" bIns="0" rtlCol="0">
              <a:noAutofit/>
            </a:bodyPr>
            <a:lstStyle/>
            <a:p>
              <a:pPr algn="ctr">
                <a:lnSpc>
                  <a:spcPct val="90000"/>
                </a:lnSpc>
              </a:pPr>
              <a:r>
                <a:rPr lang="en-US" sz="1400" dirty="0" smtClean="0"/>
                <a:t>Server</a:t>
              </a:r>
            </a:p>
          </p:txBody>
        </p:sp>
        <p:cxnSp>
          <p:nvCxnSpPr>
            <p:cNvPr id="193" name="Straight Connector 192"/>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69732" y="4251200"/>
            <a:ext cx="1292732" cy="1757732"/>
            <a:chOff x="6125585" y="1205894"/>
            <a:chExt cx="3964153" cy="3388930"/>
          </a:xfrm>
        </p:grpSpPr>
        <p:sp>
          <p:nvSpPr>
            <p:cNvPr id="202" name="TextBox 201"/>
            <p:cNvSpPr txBox="1"/>
            <p:nvPr/>
          </p:nvSpPr>
          <p:spPr>
            <a:xfrm>
              <a:off x="6125585" y="1225547"/>
              <a:ext cx="1196828" cy="569933"/>
            </a:xfrm>
            <a:prstGeom prst="rect">
              <a:avLst/>
            </a:prstGeom>
            <a:noFill/>
          </p:spPr>
          <p:txBody>
            <a:bodyPr wrap="none" lIns="0" tIns="0" rIns="0" bIns="0" rtlCol="0">
              <a:noAutofit/>
            </a:bodyPr>
            <a:lstStyle/>
            <a:p>
              <a:pPr>
                <a:lnSpc>
                  <a:spcPct val="90000"/>
                </a:lnSpc>
              </a:pPr>
              <a:r>
                <a:rPr lang="en-US" sz="1400" dirty="0" smtClean="0"/>
                <a:t>Client</a:t>
              </a:r>
            </a:p>
          </p:txBody>
        </p:sp>
        <p:sp>
          <p:nvSpPr>
            <p:cNvPr id="203" name="TextBox 202"/>
            <p:cNvSpPr txBox="1"/>
            <p:nvPr/>
          </p:nvSpPr>
          <p:spPr>
            <a:xfrm>
              <a:off x="9245142" y="1205894"/>
              <a:ext cx="844596" cy="398181"/>
            </a:xfrm>
            <a:prstGeom prst="rect">
              <a:avLst/>
            </a:prstGeom>
            <a:noFill/>
          </p:spPr>
          <p:txBody>
            <a:bodyPr wrap="none" lIns="0" tIns="0" rIns="0" bIns="0" rtlCol="0">
              <a:noAutofit/>
            </a:bodyPr>
            <a:lstStyle/>
            <a:p>
              <a:pPr>
                <a:lnSpc>
                  <a:spcPct val="90000"/>
                </a:lnSpc>
              </a:pPr>
              <a:r>
                <a:rPr lang="en-US" sz="1400" dirty="0" smtClean="0"/>
                <a:t>Server</a:t>
              </a:r>
            </a:p>
          </p:txBody>
        </p:sp>
        <p:cxnSp>
          <p:nvCxnSpPr>
            <p:cNvPr id="204" name="Straight Connector 203"/>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p:nvGrpSpPr>
        <p:grpSpPr>
          <a:xfrm>
            <a:off x="7267415" y="610989"/>
            <a:ext cx="1292732" cy="1441591"/>
            <a:chOff x="6125585" y="1205894"/>
            <a:chExt cx="3964153" cy="3388930"/>
          </a:xfrm>
        </p:grpSpPr>
        <p:sp>
          <p:nvSpPr>
            <p:cNvPr id="213" name="TextBox 212"/>
            <p:cNvSpPr txBox="1"/>
            <p:nvPr/>
          </p:nvSpPr>
          <p:spPr>
            <a:xfrm>
              <a:off x="6125585" y="1225547"/>
              <a:ext cx="1196828" cy="569933"/>
            </a:xfrm>
            <a:prstGeom prst="rect">
              <a:avLst/>
            </a:prstGeom>
            <a:noFill/>
          </p:spPr>
          <p:txBody>
            <a:bodyPr wrap="none" lIns="0" tIns="0" rIns="0" bIns="0" rtlCol="0">
              <a:noAutofit/>
            </a:bodyPr>
            <a:lstStyle/>
            <a:p>
              <a:pPr algn="ctr">
                <a:lnSpc>
                  <a:spcPct val="90000"/>
                </a:lnSpc>
              </a:pPr>
              <a:r>
                <a:rPr lang="en-US" sz="1400" dirty="0" smtClean="0"/>
                <a:t>Client</a:t>
              </a:r>
            </a:p>
          </p:txBody>
        </p:sp>
        <p:sp>
          <p:nvSpPr>
            <p:cNvPr id="214" name="TextBox 213"/>
            <p:cNvSpPr txBox="1"/>
            <p:nvPr/>
          </p:nvSpPr>
          <p:spPr>
            <a:xfrm>
              <a:off x="9245142" y="1205894"/>
              <a:ext cx="844596" cy="398181"/>
            </a:xfrm>
            <a:prstGeom prst="rect">
              <a:avLst/>
            </a:prstGeom>
            <a:noFill/>
          </p:spPr>
          <p:txBody>
            <a:bodyPr wrap="none" lIns="0" tIns="0" rIns="0" bIns="0" rtlCol="0">
              <a:noAutofit/>
            </a:bodyPr>
            <a:lstStyle/>
            <a:p>
              <a:pPr algn="ctr">
                <a:lnSpc>
                  <a:spcPct val="90000"/>
                </a:lnSpc>
              </a:pPr>
              <a:r>
                <a:rPr lang="en-US" sz="1400" dirty="0" smtClean="0"/>
                <a:t>Server</a:t>
              </a:r>
            </a:p>
          </p:txBody>
        </p:sp>
        <p:cxnSp>
          <p:nvCxnSpPr>
            <p:cNvPr id="215" name="Straight Connector 214"/>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84485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15 0.11032 L -0.33159 0.33765 " pathEditMode="relative" ptsTypes="AA">
                                      <p:cBhvr>
                                        <p:cTn id="6" dur="500" fill="hold"/>
                                        <p:tgtEl>
                                          <p:spTgt spid="2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92182E-6 -2.0444E-6 L -0.53173 0.22248 " pathEditMode="relative" ptsTypes="AA">
                                      <p:cBhvr>
                                        <p:cTn id="10" dur="500" fill="hold"/>
                                        <p:tgtEl>
                                          <p:spTgt spid="19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6.61238E-6 4.99537E-7 L -0.31531 4.99537E-7 " pathEditMode="relative" ptsTypes="AA">
                                      <p:cBhvr>
                                        <p:cTn id="14" dur="500" fill="hold"/>
                                        <p:tgtEl>
                                          <p:spTgt spid="86"/>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7.10098E-6 -1.26735E-6 L -0.54229 -0.19218 " pathEditMode="relative" ptsTypes="AA">
                                      <p:cBhvr>
                                        <p:cTn id="18" dur="500" fill="hold"/>
                                        <p:tgtEl>
                                          <p:spTgt spid="127"/>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3.06189E-6 9.3247E-6 L 0.18867 -0.22016 " pathEditMode="relative" ptsTypes="AA">
                                      <p:cBhvr>
                                        <p:cTn id="22" dur="500" fill="hold"/>
                                        <p:tgtEl>
                                          <p:spTgt spid="20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dirty="0" smtClean="0">
                <a:latin typeface="Calibri" charset="0"/>
              </a:rPr>
              <a:t>Our Plan for Your Time Investment</a:t>
            </a:r>
            <a:endParaRPr lang="en-US" dirty="0">
              <a:latin typeface="Calibri" charset="0"/>
            </a:endParaRPr>
          </a:p>
        </p:txBody>
      </p:sp>
      <p:sp>
        <p:nvSpPr>
          <p:cNvPr id="55298" name="Content Placeholder 2"/>
          <p:cNvSpPr>
            <a:spLocks noGrp="1"/>
          </p:cNvSpPr>
          <p:nvPr>
            <p:ph idx="13"/>
          </p:nvPr>
        </p:nvSpPr>
        <p:spPr>
          <a:xfrm>
            <a:off x="2795588" y="1981200"/>
            <a:ext cx="8861425" cy="3962400"/>
          </a:xfrm>
        </p:spPr>
        <p:txBody>
          <a:bodyPr/>
          <a:lstStyle/>
          <a:p>
            <a:r>
              <a:rPr lang="en-US" dirty="0" smtClean="0">
                <a:latin typeface="Calibri" charset="0"/>
              </a:rPr>
              <a:t>Why HTTP/2?</a:t>
            </a:r>
            <a:endParaRPr lang="en-US" dirty="0">
              <a:latin typeface="Calibri" charset="0"/>
            </a:endParaRPr>
          </a:p>
          <a:p>
            <a:r>
              <a:rPr lang="en-US" dirty="0" smtClean="0">
                <a:latin typeface="Calibri" charset="0"/>
              </a:rPr>
              <a:t>HTTP/2 Big Features</a:t>
            </a:r>
            <a:endParaRPr lang="en-US" dirty="0">
              <a:latin typeface="Calibri" charset="0"/>
            </a:endParaRPr>
          </a:p>
          <a:p>
            <a:r>
              <a:rPr lang="en-US" dirty="0" smtClean="0">
                <a:latin typeface="Calibri" charset="0"/>
              </a:rPr>
              <a:t>How Servlet Might Expose These Features</a:t>
            </a:r>
            <a:endParaRPr lang="en-US" dirty="0">
              <a:latin typeface="Calibri" charset="0"/>
            </a:endParaRPr>
          </a:p>
          <a:p>
            <a:r>
              <a:rPr lang="en-US" dirty="0" smtClean="0">
                <a:latin typeface="Calibri" charset="0"/>
              </a:rPr>
              <a:t>Java SE 9 Support for HTTP/2</a:t>
            </a:r>
            <a:endParaRPr lang="en-US" dirty="0">
              <a:latin typeface="Calibri" charset="0"/>
            </a:endParaRPr>
          </a:p>
          <a:p>
            <a:r>
              <a:rPr lang="en-US" dirty="0" smtClean="0">
                <a:latin typeface="Calibri" charset="0"/>
              </a:rPr>
              <a:t>Summary and Current Status</a:t>
            </a:r>
            <a:endParaRPr lang="en-US" dirty="0">
              <a:latin typeface="Calibri" charset="0"/>
            </a:endParaRPr>
          </a:p>
        </p:txBody>
      </p:sp>
      <p:sp>
        <p:nvSpPr>
          <p:cNvPr id="6" name="Pentagon 5"/>
          <p:cNvSpPr/>
          <p:nvPr/>
        </p:nvSpPr>
        <p:spPr>
          <a:xfrm>
            <a:off x="2185988" y="1981200"/>
            <a:ext cx="457200" cy="320675"/>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1</a:t>
            </a:r>
          </a:p>
        </p:txBody>
      </p:sp>
      <p:sp>
        <p:nvSpPr>
          <p:cNvPr id="16" name="Pentagon 15"/>
          <p:cNvSpPr/>
          <p:nvPr/>
        </p:nvSpPr>
        <p:spPr>
          <a:xfrm>
            <a:off x="2185988" y="2678113"/>
            <a:ext cx="457200" cy="319087"/>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2</a:t>
            </a:r>
          </a:p>
        </p:txBody>
      </p:sp>
      <p:sp>
        <p:nvSpPr>
          <p:cNvPr id="17" name="Pentagon 16"/>
          <p:cNvSpPr/>
          <p:nvPr/>
        </p:nvSpPr>
        <p:spPr>
          <a:xfrm>
            <a:off x="2185988" y="3373438"/>
            <a:ext cx="457200" cy="320675"/>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3</a:t>
            </a:r>
          </a:p>
        </p:txBody>
      </p:sp>
      <p:sp>
        <p:nvSpPr>
          <p:cNvPr id="18" name="Pentagon 17"/>
          <p:cNvSpPr/>
          <p:nvPr/>
        </p:nvSpPr>
        <p:spPr>
          <a:xfrm>
            <a:off x="2185988" y="4070350"/>
            <a:ext cx="457200" cy="319088"/>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4</a:t>
            </a:r>
          </a:p>
        </p:txBody>
      </p:sp>
      <p:sp>
        <p:nvSpPr>
          <p:cNvPr id="19" name="Pentagon 18"/>
          <p:cNvSpPr/>
          <p:nvPr/>
        </p:nvSpPr>
        <p:spPr>
          <a:xfrm>
            <a:off x="2185988" y="4765675"/>
            <a:ext cx="457200" cy="320675"/>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5</a:t>
            </a:r>
          </a:p>
        </p:txBody>
      </p:sp>
      <p:sp>
        <p:nvSpPr>
          <p:cNvPr id="3" name="Slide Number Placeholder 2"/>
          <p:cNvSpPr>
            <a:spLocks noGrp="1"/>
          </p:cNvSpPr>
          <p:nvPr>
            <p:ph type="sldNum" sz="quarter" idx="16"/>
          </p:nvPr>
        </p:nvSpPr>
        <p:spPr/>
        <p:txBody>
          <a:bodyPr/>
          <a:lstStyle/>
          <a:p>
            <a:pPr>
              <a:defRPr/>
            </a:pPr>
            <a:fld id="{B12E9E1E-9C5E-2B41-9B53-D8A09D1FBAE2}" type="slidenum">
              <a:rPr lang="en-US" smtClean="0"/>
              <a:pPr>
                <a:defRPr/>
              </a:pPr>
              <a:t>3</a:t>
            </a:fld>
            <a:endParaRPr lang="en-US" dirty="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Network Programming Review</a:t>
            </a:r>
            <a:endParaRPr lang="en-US" dirty="0"/>
          </a:p>
        </p:txBody>
      </p:sp>
      <p:sp>
        <p:nvSpPr>
          <p:cNvPr id="6" name="Text Placeholder 5"/>
          <p:cNvSpPr>
            <a:spLocks noGrp="1"/>
          </p:cNvSpPr>
          <p:nvPr>
            <p:ph type="body" sz="quarter" idx="13"/>
          </p:nvPr>
        </p:nvSpPr>
        <p:spPr>
          <a:xfrm>
            <a:off x="449495" y="1326708"/>
            <a:ext cx="11125199" cy="343299"/>
          </a:xfrm>
        </p:spPr>
        <p:txBody>
          <a:bodyPr/>
          <a:lstStyle/>
          <a:p>
            <a:r>
              <a:rPr lang="en-US" dirty="0" smtClean="0"/>
              <a:t>Solution in HTTP/2</a:t>
            </a:r>
            <a:endParaRPr lang="en-US" dirty="0"/>
          </a:p>
        </p:txBody>
      </p:sp>
      <p:sp>
        <p:nvSpPr>
          <p:cNvPr id="14" name="TextBox 13"/>
          <p:cNvSpPr txBox="1"/>
          <p:nvPr/>
        </p:nvSpPr>
        <p:spPr>
          <a:xfrm>
            <a:off x="5268301" y="5738027"/>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5" name="TextBox 14"/>
          <p:cNvSpPr txBox="1"/>
          <p:nvPr/>
        </p:nvSpPr>
        <p:spPr>
          <a:xfrm>
            <a:off x="5234773" y="5373521"/>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 name="TextBox 1"/>
          <p:cNvSpPr txBox="1"/>
          <p:nvPr/>
        </p:nvSpPr>
        <p:spPr>
          <a:xfrm>
            <a:off x="2504795" y="5738027"/>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3" name="TextBox 2"/>
          <p:cNvSpPr txBox="1"/>
          <p:nvPr/>
        </p:nvSpPr>
        <p:spPr>
          <a:xfrm>
            <a:off x="2516554" y="3797915"/>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1" name="TextBox 10"/>
          <p:cNvSpPr txBox="1"/>
          <p:nvPr/>
        </p:nvSpPr>
        <p:spPr>
          <a:xfrm>
            <a:off x="9889823" y="2445716"/>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2" name="TextBox 21"/>
          <p:cNvSpPr txBox="1"/>
          <p:nvPr/>
        </p:nvSpPr>
        <p:spPr>
          <a:xfrm>
            <a:off x="6209069" y="2128243"/>
            <a:ext cx="902640" cy="973192"/>
          </a:xfrm>
          <a:prstGeom prst="rect">
            <a:avLst/>
          </a:prstGeom>
          <a:noFill/>
        </p:spPr>
        <p:txBody>
          <a:bodyPr wrap="none" lIns="0" tIns="0" rIns="0" bIns="0" rtlCol="0">
            <a:noAutofit/>
          </a:bodyPr>
          <a:lstStyle/>
          <a:p>
            <a:pPr>
              <a:lnSpc>
                <a:spcPct val="90000"/>
              </a:lnSpc>
            </a:pPr>
            <a:endParaRPr lang="en-US" dirty="0" smtClean="0"/>
          </a:p>
        </p:txBody>
      </p:sp>
      <p:sp>
        <p:nvSpPr>
          <p:cNvPr id="8" name="TextBox 7"/>
          <p:cNvSpPr txBox="1"/>
          <p:nvPr/>
        </p:nvSpPr>
        <p:spPr>
          <a:xfrm>
            <a:off x="7196874" y="5573411"/>
            <a:ext cx="914400" cy="914400"/>
          </a:xfrm>
          <a:prstGeom prst="rect">
            <a:avLst/>
          </a:prstGeom>
          <a:noFill/>
        </p:spPr>
        <p:txBody>
          <a:bodyPr wrap="none" lIns="0" tIns="0" rIns="0" bIns="0" rtlCol="0">
            <a:noAutofit/>
          </a:bodyPr>
          <a:lstStyle/>
          <a:p>
            <a:pPr>
              <a:lnSpc>
                <a:spcPct val="90000"/>
              </a:lnSpc>
            </a:pPr>
            <a:endParaRPr lang="en-US" dirty="0" smtClean="0"/>
          </a:p>
        </p:txBody>
      </p:sp>
      <p:cxnSp>
        <p:nvCxnSpPr>
          <p:cNvPr id="119" name="Straight Arrow Connector 118"/>
          <p:cNvCxnSpPr/>
          <p:nvPr/>
        </p:nvCxnSpPr>
        <p:spPr>
          <a:xfrm>
            <a:off x="3241882" y="3099802"/>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990597" y="2745718"/>
            <a:ext cx="479330" cy="246585"/>
          </a:xfrm>
          <a:prstGeom prst="rect">
            <a:avLst/>
          </a:prstGeom>
          <a:noFill/>
        </p:spPr>
        <p:txBody>
          <a:bodyPr wrap="none" lIns="0" tIns="0" rIns="0" bIns="0" rtlCol="0">
            <a:noAutofit/>
          </a:bodyPr>
          <a:lstStyle/>
          <a:p>
            <a:pPr algn="ctr">
              <a:lnSpc>
                <a:spcPct val="90000"/>
              </a:lnSpc>
            </a:pPr>
            <a:r>
              <a:rPr lang="en-US" dirty="0" smtClean="0"/>
              <a:t>Client</a:t>
            </a:r>
          </a:p>
        </p:txBody>
      </p:sp>
      <p:sp>
        <p:nvSpPr>
          <p:cNvPr id="47" name="TextBox 46"/>
          <p:cNvSpPr txBox="1"/>
          <p:nvPr/>
        </p:nvSpPr>
        <p:spPr>
          <a:xfrm>
            <a:off x="4851048" y="2745718"/>
            <a:ext cx="503703" cy="312639"/>
          </a:xfrm>
          <a:prstGeom prst="rect">
            <a:avLst/>
          </a:prstGeom>
          <a:noFill/>
        </p:spPr>
        <p:txBody>
          <a:bodyPr wrap="none" lIns="0" tIns="0" rIns="0" bIns="0" rtlCol="0">
            <a:noAutofit/>
          </a:bodyPr>
          <a:lstStyle/>
          <a:p>
            <a:pPr algn="ctr">
              <a:lnSpc>
                <a:spcPct val="90000"/>
              </a:lnSpc>
            </a:pPr>
            <a:r>
              <a:rPr lang="en-US" dirty="0" smtClean="0"/>
              <a:t>Server</a:t>
            </a:r>
          </a:p>
        </p:txBody>
      </p:sp>
      <p:cxnSp>
        <p:nvCxnSpPr>
          <p:cNvPr id="48" name="Straight Connector 47"/>
          <p:cNvCxnSpPr/>
          <p:nvPr/>
        </p:nvCxnSpPr>
        <p:spPr>
          <a:xfrm>
            <a:off x="3221782" y="2981847"/>
            <a:ext cx="21389" cy="241609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080213" y="2990879"/>
            <a:ext cx="22689" cy="2407067"/>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224589" y="4029672"/>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230236" y="4222058"/>
            <a:ext cx="1871053" cy="313267"/>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228795" y="3550451"/>
            <a:ext cx="1865821" cy="31884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233936" y="4361405"/>
            <a:ext cx="1859354" cy="32185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234517" y="4371864"/>
            <a:ext cx="1859971" cy="332408"/>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237338" y="4581025"/>
            <a:ext cx="1867455" cy="344403"/>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3227608" y="4827996"/>
            <a:ext cx="1867455" cy="344403"/>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42529" y="4309681"/>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3" name="TextBox 22"/>
          <p:cNvSpPr txBox="1"/>
          <p:nvPr/>
        </p:nvSpPr>
        <p:spPr>
          <a:xfrm>
            <a:off x="10137746" y="4229903"/>
            <a:ext cx="914400" cy="914400"/>
          </a:xfrm>
          <a:prstGeom prst="rect">
            <a:avLst/>
          </a:prstGeom>
          <a:noFill/>
        </p:spPr>
        <p:txBody>
          <a:bodyPr wrap="none" lIns="0" tIns="0" rIns="0" bIns="0" rtlCol="0">
            <a:noAutofit/>
          </a:bodyPr>
          <a:lstStyle/>
          <a:p>
            <a:pPr>
              <a:lnSpc>
                <a:spcPct val="90000"/>
              </a:lnSpc>
            </a:pPr>
            <a:endParaRPr lang="en-US" dirty="0" smtClean="0"/>
          </a:p>
        </p:txBody>
      </p:sp>
      <p:cxnSp>
        <p:nvCxnSpPr>
          <p:cNvPr id="83" name="Straight Arrow Connector 82"/>
          <p:cNvCxnSpPr/>
          <p:nvPr/>
        </p:nvCxnSpPr>
        <p:spPr>
          <a:xfrm>
            <a:off x="3265682" y="3252202"/>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249607" y="3380802"/>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3265682" y="3525477"/>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3265682" y="3654077"/>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3228596" y="3638861"/>
            <a:ext cx="1865821" cy="31884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208906" y="3737307"/>
            <a:ext cx="1865821" cy="31884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3213828" y="3825909"/>
            <a:ext cx="1865821" cy="31884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3213829" y="3924355"/>
            <a:ext cx="1865821" cy="31884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234235" y="4103315"/>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3214545" y="4177150"/>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224391" y="4275595"/>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3244163" y="4460274"/>
            <a:ext cx="1859971" cy="332408"/>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3244164" y="4529186"/>
            <a:ext cx="1859971" cy="332408"/>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249086" y="4578409"/>
            <a:ext cx="1859971" cy="332408"/>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3228814" y="4439971"/>
            <a:ext cx="1859354" cy="32185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3223892" y="4523649"/>
            <a:ext cx="1859354" cy="32185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a:off x="3233737" y="4622096"/>
            <a:ext cx="1859354" cy="32185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3233737" y="4745153"/>
            <a:ext cx="1859354" cy="32185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0711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Programming Review</a:t>
            </a:r>
            <a:endParaRPr lang="en-US" dirty="0"/>
          </a:p>
        </p:txBody>
      </p:sp>
      <p:sp>
        <p:nvSpPr>
          <p:cNvPr id="3" name="Content Placeholder 2"/>
          <p:cNvSpPr>
            <a:spLocks noGrp="1"/>
          </p:cNvSpPr>
          <p:nvPr>
            <p:ph idx="1"/>
          </p:nvPr>
        </p:nvSpPr>
        <p:spPr/>
        <p:txBody>
          <a:bodyPr/>
          <a:lstStyle/>
          <a:p>
            <a:r>
              <a:rPr lang="en-US" dirty="0" smtClean="0"/>
              <a:t>HTTP/1.0 was designed to be easy to implement with contemporary development practices of 1991</a:t>
            </a:r>
          </a:p>
          <a:p>
            <a:pPr lvl="1"/>
            <a:r>
              <a:rPr lang="en-US" dirty="0" smtClean="0"/>
              <a:t>text based protocol</a:t>
            </a:r>
          </a:p>
          <a:p>
            <a:pPr lvl="1"/>
            <a:r>
              <a:rPr lang="en-US" dirty="0" smtClean="0"/>
              <a:t>leaves flow control to the TCP layer</a:t>
            </a:r>
          </a:p>
          <a:p>
            <a:pPr lvl="1"/>
            <a:r>
              <a:rPr lang="en-US" dirty="0" smtClean="0"/>
              <a:t>easy to write a parser</a:t>
            </a:r>
          </a:p>
          <a:p>
            <a:pPr lvl="1"/>
            <a:r>
              <a:rPr lang="en-US" dirty="0" smtClean="0"/>
              <a:t>simple socket lifecycle</a:t>
            </a:r>
          </a:p>
        </p:txBody>
      </p:sp>
      <p:sp>
        <p:nvSpPr>
          <p:cNvPr id="4" name="Text Placeholder 3"/>
          <p:cNvSpPr>
            <a:spLocks noGrp="1"/>
          </p:cNvSpPr>
          <p:nvPr>
            <p:ph type="body" sz="quarter" idx="13"/>
          </p:nvPr>
        </p:nvSpPr>
        <p:spPr/>
        <p:txBody>
          <a:bodyPr/>
          <a:lstStyle/>
          <a:p>
            <a:r>
              <a:rPr lang="en-US" dirty="0" smtClean="0"/>
              <a:t>The Adoption Angle</a:t>
            </a:r>
            <a:endParaRPr lang="en-US" dirty="0"/>
          </a:p>
        </p:txBody>
      </p:sp>
      <p:sp>
        <p:nvSpPr>
          <p:cNvPr id="5" name="Slide Number Placeholder 4"/>
          <p:cNvSpPr>
            <a:spLocks noGrp="1"/>
          </p:cNvSpPr>
          <p:nvPr>
            <p:ph type="sldNum" sz="quarter" idx="16"/>
          </p:nvPr>
        </p:nvSpPr>
        <p:spPr/>
        <p:txBody>
          <a:bodyPr/>
          <a:lstStyle/>
          <a:p>
            <a:pPr>
              <a:defRPr/>
            </a:pPr>
            <a:fld id="{6624C6AC-8D69-A946-B2C7-330C96B93F97}" type="slidenum">
              <a:rPr lang="en-US" smtClean="0"/>
              <a:pPr>
                <a:defRPr/>
              </a:pPr>
              <a:t>31</a:t>
            </a:fld>
            <a:endParaRPr lang="en-US"/>
          </a:p>
        </p:txBody>
      </p:sp>
    </p:spTree>
    <p:extLst>
      <p:ext uri="{BB962C8B-B14F-4D97-AF65-F5344CB8AC3E}">
        <p14:creationId xmlns:p14="http://schemas.microsoft.com/office/powerpoint/2010/main" val="20752208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Programming Review</a:t>
            </a:r>
            <a:endParaRPr lang="en-US" dirty="0"/>
          </a:p>
        </p:txBody>
      </p:sp>
      <p:sp>
        <p:nvSpPr>
          <p:cNvPr id="3" name="Content Placeholder 2"/>
          <p:cNvSpPr>
            <a:spLocks noGrp="1"/>
          </p:cNvSpPr>
          <p:nvPr>
            <p:ph idx="1"/>
          </p:nvPr>
        </p:nvSpPr>
        <p:spPr/>
        <p:txBody>
          <a:bodyPr/>
          <a:lstStyle/>
          <a:p>
            <a:r>
              <a:rPr lang="en-US" dirty="0"/>
              <a:t>HTTP/2 is much more complicated to </a:t>
            </a:r>
            <a:r>
              <a:rPr lang="en-US" dirty="0" smtClean="0"/>
              <a:t>implement</a:t>
            </a:r>
          </a:p>
          <a:p>
            <a:pPr lvl="1"/>
            <a:r>
              <a:rPr lang="en-US" dirty="0" smtClean="0"/>
              <a:t>state machine</a:t>
            </a:r>
          </a:p>
          <a:p>
            <a:pPr lvl="1"/>
            <a:r>
              <a:rPr lang="en-US" dirty="0" smtClean="0"/>
              <a:t>header compression</a:t>
            </a:r>
          </a:p>
          <a:p>
            <a:pPr lvl="1"/>
            <a:r>
              <a:rPr lang="en-US" dirty="0" smtClean="0"/>
              <a:t>binary framing (arguably easier than text based for parsing)</a:t>
            </a:r>
            <a:endParaRPr lang="en-US" dirty="0"/>
          </a:p>
        </p:txBody>
      </p:sp>
      <p:sp>
        <p:nvSpPr>
          <p:cNvPr id="4" name="Text Placeholder 3"/>
          <p:cNvSpPr>
            <a:spLocks noGrp="1"/>
          </p:cNvSpPr>
          <p:nvPr>
            <p:ph type="body" sz="quarter" idx="13"/>
          </p:nvPr>
        </p:nvSpPr>
        <p:spPr/>
        <p:txBody>
          <a:bodyPr/>
          <a:lstStyle/>
          <a:p>
            <a:r>
              <a:rPr lang="en-US" dirty="0" smtClean="0"/>
              <a:t>The Adoption Angle</a:t>
            </a:r>
            <a:endParaRPr lang="en-US" dirty="0"/>
          </a:p>
        </p:txBody>
      </p:sp>
      <p:sp>
        <p:nvSpPr>
          <p:cNvPr id="5" name="Slide Number Placeholder 4"/>
          <p:cNvSpPr>
            <a:spLocks noGrp="1"/>
          </p:cNvSpPr>
          <p:nvPr>
            <p:ph type="sldNum" sz="quarter" idx="16"/>
          </p:nvPr>
        </p:nvSpPr>
        <p:spPr/>
        <p:txBody>
          <a:bodyPr/>
          <a:lstStyle/>
          <a:p>
            <a:pPr>
              <a:defRPr/>
            </a:pPr>
            <a:fld id="{6624C6AC-8D69-A946-B2C7-330C96B93F97}" type="slidenum">
              <a:rPr lang="en-US" smtClean="0"/>
              <a:pPr>
                <a:defRPr/>
              </a:pPr>
              <a:t>32</a:t>
            </a:fld>
            <a:endParaRPr lang="en-US"/>
          </a:p>
        </p:txBody>
      </p:sp>
    </p:spTree>
    <p:extLst>
      <p:ext uri="{BB962C8B-B14F-4D97-AF65-F5344CB8AC3E}">
        <p14:creationId xmlns:p14="http://schemas.microsoft.com/office/powerpoint/2010/main" val="27508170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HTTP/2 is much more complicated to </a:t>
            </a:r>
            <a:r>
              <a:rPr lang="en-US" dirty="0" smtClean="0"/>
              <a:t>implement</a:t>
            </a:r>
          </a:p>
          <a:p>
            <a:pPr lvl="1"/>
            <a:r>
              <a:rPr lang="en-US" dirty="0" smtClean="0"/>
              <a:t>No more</a:t>
            </a:r>
            <a:br>
              <a:rPr lang="en-US" dirty="0" smtClean="0"/>
            </a:br>
            <a:r>
              <a:rPr lang="en-US" dirty="0" smtClean="0">
                <a:latin typeface="Courier"/>
                <a:cs typeface="Courier"/>
              </a:rPr>
              <a:t>telnet host 80</a:t>
            </a:r>
            <a:r>
              <a:rPr lang="en-US" dirty="0"/>
              <a:t/>
            </a:r>
            <a:br>
              <a:rPr lang="en-US" dirty="0"/>
            </a:br>
            <a:r>
              <a:rPr lang="en-US" dirty="0" smtClean="0"/>
              <a:t>GET /</a:t>
            </a:r>
            <a:r>
              <a:rPr lang="en-US" dirty="0" err="1" smtClean="0"/>
              <a:t>somepage.html</a:t>
            </a:r>
            <a:r>
              <a:rPr lang="en-US" dirty="0" smtClean="0"/>
              <a:t> \r\n\r\n</a:t>
            </a:r>
            <a:endParaRPr lang="en-US" dirty="0" smtClean="0">
              <a:latin typeface="Courier"/>
              <a:cs typeface="Courier"/>
            </a:endParaRPr>
          </a:p>
        </p:txBody>
      </p:sp>
      <p:sp>
        <p:nvSpPr>
          <p:cNvPr id="5" name="Slide Number Placeholder 4"/>
          <p:cNvSpPr>
            <a:spLocks noGrp="1"/>
          </p:cNvSpPr>
          <p:nvPr>
            <p:ph type="sldNum" sz="quarter" idx="12"/>
          </p:nvPr>
        </p:nvSpPr>
        <p:spPr/>
        <p:txBody>
          <a:bodyPr/>
          <a:lstStyle/>
          <a:p>
            <a:pPr>
              <a:defRPr/>
            </a:pPr>
            <a:fld id="{6624C6AC-8D69-A946-B2C7-330C96B93F97}" type="slidenum">
              <a:rPr lang="en-US" smtClean="0"/>
              <a:pPr>
                <a:defRPr/>
              </a:pPr>
              <a:t>33</a:t>
            </a:fld>
            <a:endParaRPr lang="en-US"/>
          </a:p>
        </p:txBody>
      </p:sp>
      <p:sp>
        <p:nvSpPr>
          <p:cNvPr id="7" name="Title 1"/>
          <p:cNvSpPr>
            <a:spLocks noGrp="1"/>
          </p:cNvSpPr>
          <p:nvPr>
            <p:ph type="title"/>
          </p:nvPr>
        </p:nvSpPr>
        <p:spPr>
          <a:xfrm>
            <a:off x="531813" y="8732"/>
            <a:ext cx="11125200" cy="889000"/>
          </a:xfrm>
        </p:spPr>
        <p:txBody>
          <a:bodyPr/>
          <a:lstStyle/>
          <a:p>
            <a:r>
              <a:rPr lang="en-US" dirty="0" smtClean="0"/>
              <a:t>Network Programming Review</a:t>
            </a:r>
            <a:endParaRPr lang="en-US" dirty="0"/>
          </a:p>
        </p:txBody>
      </p:sp>
      <p:sp>
        <p:nvSpPr>
          <p:cNvPr id="8" name="Text Placeholder 3"/>
          <p:cNvSpPr txBox="1">
            <a:spLocks/>
          </p:cNvSpPr>
          <p:nvPr/>
        </p:nvSpPr>
        <p:spPr>
          <a:xfrm>
            <a:off x="531813" y="976073"/>
            <a:ext cx="11125199" cy="343299"/>
          </a:xfrm>
          <a:prstGeom prst="rect">
            <a:avLst/>
          </a:prstGeom>
        </p:spPr>
        <p:txBody>
          <a:bodyPr/>
          <a:lst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smtClean="0"/>
              <a:t>The Adoption Angle</a:t>
            </a:r>
            <a:endParaRPr lang="en-US" dirty="0"/>
          </a:p>
        </p:txBody>
      </p:sp>
      <p:pic>
        <p:nvPicPr>
          <p:cNvPr id="10" name="Content Placeholder 9" descr="pouroneout.jpg"/>
          <p:cNvPicPr>
            <a:picLocks noGrp="1" noChangeAspect="1"/>
          </p:cNvPicPr>
          <p:nvPr>
            <p:ph sz="half" idx="2"/>
          </p:nvPr>
        </p:nvPicPr>
        <p:blipFill>
          <a:blip r:embed="rId2">
            <a:extLst>
              <a:ext uri="{28A0092B-C50C-407E-A947-70E740481C1C}">
                <a14:useLocalDpi xmlns:a14="http://schemas.microsoft.com/office/drawing/2010/main" val="0"/>
              </a:ext>
            </a:extLst>
          </a:blip>
          <a:srcRect t="-3145" b="-3145"/>
          <a:stretch>
            <a:fillRect/>
          </a:stretch>
        </p:blipFill>
        <p:spPr/>
      </p:pic>
    </p:spTree>
    <p:extLst>
      <p:ext uri="{BB962C8B-B14F-4D97-AF65-F5344CB8AC3E}">
        <p14:creationId xmlns:p14="http://schemas.microsoft.com/office/powerpoint/2010/main" val="34659052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HTTP/2 is much more complicated to implement</a:t>
            </a:r>
          </a:p>
          <a:p>
            <a:pPr lvl="1"/>
            <a:r>
              <a:rPr lang="en-US" dirty="0"/>
              <a:t>No more</a:t>
            </a:r>
            <a:br>
              <a:rPr lang="en-US" dirty="0"/>
            </a:br>
            <a:r>
              <a:rPr lang="en-US" dirty="0">
                <a:latin typeface="Courier"/>
                <a:cs typeface="Courier"/>
              </a:rPr>
              <a:t>telnet host 80</a:t>
            </a:r>
            <a:r>
              <a:rPr lang="en-US" dirty="0"/>
              <a:t/>
            </a:r>
            <a:br>
              <a:rPr lang="en-US" dirty="0"/>
            </a:br>
            <a:r>
              <a:rPr lang="en-US" dirty="0"/>
              <a:t>GET /</a:t>
            </a:r>
            <a:r>
              <a:rPr lang="en-US" dirty="0" err="1"/>
              <a:t>somepage.html</a:t>
            </a:r>
            <a:r>
              <a:rPr lang="en-US" dirty="0"/>
              <a:t> \r\n\r\n</a:t>
            </a:r>
            <a:endParaRPr lang="en-US" dirty="0">
              <a:latin typeface="Courier"/>
              <a:cs typeface="Courier"/>
            </a:endParaRPr>
          </a:p>
          <a:p>
            <a:endParaRPr lang="en-US" dirty="0"/>
          </a:p>
        </p:txBody>
      </p:sp>
      <p:sp>
        <p:nvSpPr>
          <p:cNvPr id="5" name="Slide Number Placeholder 4"/>
          <p:cNvSpPr>
            <a:spLocks noGrp="1"/>
          </p:cNvSpPr>
          <p:nvPr>
            <p:ph type="sldNum" sz="quarter" idx="12"/>
          </p:nvPr>
        </p:nvSpPr>
        <p:spPr/>
        <p:txBody>
          <a:bodyPr/>
          <a:lstStyle/>
          <a:p>
            <a:pPr>
              <a:defRPr/>
            </a:pPr>
            <a:fld id="{6624C6AC-8D69-A946-B2C7-330C96B93F97}" type="slidenum">
              <a:rPr lang="en-US" smtClean="0"/>
              <a:pPr>
                <a:defRPr/>
              </a:pPr>
              <a:t>34</a:t>
            </a:fld>
            <a:endParaRPr lang="en-US"/>
          </a:p>
        </p:txBody>
      </p:sp>
      <p:sp>
        <p:nvSpPr>
          <p:cNvPr id="7" name="Title 1"/>
          <p:cNvSpPr>
            <a:spLocks noGrp="1"/>
          </p:cNvSpPr>
          <p:nvPr>
            <p:ph type="title"/>
          </p:nvPr>
        </p:nvSpPr>
        <p:spPr>
          <a:xfrm>
            <a:off x="531813" y="8732"/>
            <a:ext cx="11125200" cy="889000"/>
          </a:xfrm>
        </p:spPr>
        <p:txBody>
          <a:bodyPr/>
          <a:lstStyle/>
          <a:p>
            <a:r>
              <a:rPr lang="en-US" dirty="0" smtClean="0"/>
              <a:t>Network Programming Review</a:t>
            </a:r>
            <a:endParaRPr lang="en-US" dirty="0"/>
          </a:p>
        </p:txBody>
      </p:sp>
      <p:sp>
        <p:nvSpPr>
          <p:cNvPr id="8" name="Text Placeholder 3"/>
          <p:cNvSpPr txBox="1">
            <a:spLocks/>
          </p:cNvSpPr>
          <p:nvPr/>
        </p:nvSpPr>
        <p:spPr>
          <a:xfrm>
            <a:off x="531813" y="976073"/>
            <a:ext cx="11125199" cy="343299"/>
          </a:xfrm>
          <a:prstGeom prst="rect">
            <a:avLst/>
          </a:prstGeom>
        </p:spPr>
        <p:txBody>
          <a:bodyPr/>
          <a:lst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smtClean="0"/>
              <a:t>The Adoption Angle</a:t>
            </a:r>
            <a:endParaRPr lang="en-US" dirty="0"/>
          </a:p>
        </p:txBody>
      </p:sp>
      <p:pic>
        <p:nvPicPr>
          <p:cNvPr id="10" name="Content Placeholder 9" descr="pouroneout.jpg"/>
          <p:cNvPicPr>
            <a:picLocks noGrp="1" noChangeAspect="1"/>
          </p:cNvPicPr>
          <p:nvPr>
            <p:ph sz="half" idx="2"/>
          </p:nvPr>
        </p:nvPicPr>
        <p:blipFill>
          <a:blip r:embed="rId2">
            <a:extLst>
              <a:ext uri="{28A0092B-C50C-407E-A947-70E740481C1C}">
                <a14:useLocalDpi xmlns:a14="http://schemas.microsoft.com/office/drawing/2010/main" val="0"/>
              </a:ext>
            </a:extLst>
          </a:blip>
          <a:srcRect t="-3145" b="-3145"/>
          <a:stretch>
            <a:fillRect/>
          </a:stretch>
        </p:blipFill>
        <p:spPr>
          <a:xfrm rot="2607744">
            <a:off x="6246814" y="1524001"/>
            <a:ext cx="5410198" cy="4419600"/>
          </a:xfrm>
        </p:spPr>
      </p:pic>
      <p:cxnSp>
        <p:nvCxnSpPr>
          <p:cNvPr id="4" name="Straight Arrow Connector 3"/>
          <p:cNvCxnSpPr/>
          <p:nvPr/>
        </p:nvCxnSpPr>
        <p:spPr>
          <a:xfrm>
            <a:off x="10801727" y="5644181"/>
            <a:ext cx="256573" cy="839259"/>
          </a:xfrm>
          <a:prstGeom prst="straightConnector1">
            <a:avLst/>
          </a:prstGeom>
          <a:ln w="76200" cmpd="sng">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0609297" y="5695491"/>
            <a:ext cx="192430" cy="949249"/>
          </a:xfrm>
          <a:prstGeom prst="straightConnector1">
            <a:avLst/>
          </a:prstGeom>
          <a:ln w="76200" cmpd="sng">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5" idx="0"/>
          </p:cNvCxnSpPr>
          <p:nvPr/>
        </p:nvCxnSpPr>
        <p:spPr>
          <a:xfrm>
            <a:off x="10814555" y="5682664"/>
            <a:ext cx="651958" cy="873711"/>
          </a:xfrm>
          <a:prstGeom prst="straightConnector1">
            <a:avLst/>
          </a:prstGeom>
          <a:ln w="76200" cmpd="sng">
            <a:solidFill>
              <a:schemeClr val="accent3"/>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5553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pPr marL="342900" indent="-342900">
              <a:buFont typeface="Arial"/>
              <a:buChar char="•"/>
            </a:pPr>
            <a:r>
              <a:rPr lang="en-US" dirty="0"/>
              <a:t>Request/Response multiplexing</a:t>
            </a:r>
          </a:p>
          <a:p>
            <a:pPr marL="342900" indent="-342900">
              <a:buFont typeface="Arial"/>
              <a:buChar char="•"/>
            </a:pPr>
            <a:r>
              <a:rPr lang="en-US" dirty="0"/>
              <a:t>Binary Framing</a:t>
            </a:r>
          </a:p>
          <a:p>
            <a:pPr marL="342900" indent="-342900">
              <a:buFont typeface="Arial"/>
              <a:buChar char="•"/>
            </a:pPr>
            <a:r>
              <a:rPr lang="en-US" dirty="0"/>
              <a:t>Stream Prioritization</a:t>
            </a:r>
          </a:p>
          <a:p>
            <a:pPr marL="342900" indent="-342900">
              <a:buFont typeface="Arial"/>
              <a:buChar char="•"/>
            </a:pPr>
            <a:r>
              <a:rPr lang="en-US" dirty="0"/>
              <a:t>Server Push</a:t>
            </a:r>
          </a:p>
          <a:p>
            <a:pPr marL="342900" indent="-342900">
              <a:buFont typeface="Arial"/>
              <a:buChar char="•"/>
            </a:pPr>
            <a:r>
              <a:rPr lang="en-US" dirty="0"/>
              <a:t>Header Compression</a:t>
            </a:r>
          </a:p>
          <a:p>
            <a:pPr marL="342900" indent="-342900">
              <a:buFont typeface="Arial"/>
              <a:buChar char="•"/>
            </a:pPr>
            <a:r>
              <a:rPr lang="en-US" dirty="0"/>
              <a:t>Upgrade from </a:t>
            </a:r>
            <a:r>
              <a:rPr lang="en-US" dirty="0" smtClean="0"/>
              <a:t>HTTP/1.1</a:t>
            </a:r>
            <a:endParaRPr lang="en-US" dirty="0"/>
          </a:p>
          <a:p>
            <a:pPr marL="628650" lvl="1" indent="-171450">
              <a:buFont typeface="Arial"/>
              <a:buChar char="•"/>
            </a:pPr>
            <a:r>
              <a:rPr lang="en-US" dirty="0"/>
              <a:t>ALPN (or NPN)</a:t>
            </a:r>
          </a:p>
          <a:p>
            <a:pPr marL="628650" lvl="1" indent="-171450">
              <a:buFont typeface="Arial"/>
              <a:buChar char="•"/>
            </a:pPr>
            <a:r>
              <a:rPr lang="en-US" dirty="0"/>
              <a:t>101 Switching Protocols</a:t>
            </a:r>
          </a:p>
          <a:p>
            <a:pPr marL="342900" indent="-342900">
              <a:buFont typeface="Arial"/>
              <a:buChar char="•"/>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35</a:t>
            </a:fld>
            <a:endParaRPr lang="en-US" dirty="0"/>
          </a:p>
        </p:txBody>
      </p:sp>
      <p:sp>
        <p:nvSpPr>
          <p:cNvPr id="6" name="Title 5"/>
          <p:cNvSpPr>
            <a:spLocks noGrp="1"/>
          </p:cNvSpPr>
          <p:nvPr>
            <p:ph type="title"/>
          </p:nvPr>
        </p:nvSpPr>
        <p:spPr/>
        <p:txBody>
          <a:bodyPr/>
          <a:lstStyle/>
          <a:p>
            <a:r>
              <a:rPr lang="en-US" dirty="0" smtClean="0"/>
              <a:t>HTTP/2 Big Ticket Feature Review</a:t>
            </a:r>
            <a:endParaRPr lang="en-US" dirty="0"/>
          </a:p>
        </p:txBody>
      </p:sp>
      <p:pic>
        <p:nvPicPr>
          <p:cNvPr id="7" name="Picture Placeholder 8"/>
          <p:cNvPicPr>
            <a:picLocks noGrp="1" noChangeAspect="1"/>
          </p:cNvPicPr>
          <p:nvPr>
            <p:ph type="pic" idx="1"/>
          </p:nvPr>
        </p:nvPicPr>
        <p:blipFill>
          <a:blip r:embed="rId3"/>
          <a:srcRect l="-42125" r="-42125"/>
          <a:stretch>
            <a:fillRect/>
          </a:stretch>
        </p:blipFill>
        <p:spPr/>
      </p:pic>
    </p:spTree>
    <p:extLst>
      <p:ext uri="{BB962C8B-B14F-4D97-AF65-F5344CB8AC3E}">
        <p14:creationId xmlns:p14="http://schemas.microsoft.com/office/powerpoint/2010/main" val="25782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t>36</a:t>
            </a:fld>
            <a:endParaRPr lang="en-US" dirty="0"/>
          </a:p>
        </p:txBody>
      </p:sp>
      <p:sp>
        <p:nvSpPr>
          <p:cNvPr id="6" name="Title 5"/>
          <p:cNvSpPr>
            <a:spLocks noGrp="1"/>
          </p:cNvSpPr>
          <p:nvPr>
            <p:ph type="title"/>
          </p:nvPr>
        </p:nvSpPr>
        <p:spPr/>
        <p:txBody>
          <a:bodyPr/>
          <a:lstStyle/>
          <a:p>
            <a:r>
              <a:rPr lang="en-US" dirty="0" smtClean="0"/>
              <a:t>HTTP/2 Big Ticket Feature Review</a:t>
            </a:r>
            <a:endParaRPr lang="en-US" dirty="0"/>
          </a:p>
        </p:txBody>
      </p:sp>
      <p:pic>
        <p:nvPicPr>
          <p:cNvPr id="4" name="Picture Placeholder 3" descr="grigorik.jpg"/>
          <p:cNvPicPr>
            <a:picLocks noGrp="1" noChangeAspect="1"/>
          </p:cNvPicPr>
          <p:nvPr>
            <p:ph type="pic" idx="1"/>
          </p:nvPr>
        </p:nvPicPr>
        <p:blipFill>
          <a:blip r:embed="rId3">
            <a:extLst>
              <a:ext uri="{28A0092B-C50C-407E-A947-70E740481C1C}">
                <a14:useLocalDpi xmlns:a14="http://schemas.microsoft.com/office/drawing/2010/main" val="0"/>
              </a:ext>
            </a:extLst>
          </a:blip>
          <a:srcRect l="-40516" r="-40516"/>
          <a:stretch>
            <a:fillRect/>
          </a:stretch>
        </p:blipFill>
        <p:spPr>
          <a:xfrm>
            <a:off x="531813" y="1524000"/>
            <a:ext cx="6096000" cy="4416425"/>
          </a:xfrm>
        </p:spPr>
      </p:pic>
      <p:pic>
        <p:nvPicPr>
          <p:cNvPr id="8" name="Picture 7"/>
          <p:cNvPicPr>
            <a:picLocks noChangeAspect="1"/>
          </p:cNvPicPr>
          <p:nvPr/>
        </p:nvPicPr>
        <p:blipFill>
          <a:blip r:embed="rId4"/>
          <a:stretch>
            <a:fillRect/>
          </a:stretch>
        </p:blipFill>
        <p:spPr>
          <a:xfrm>
            <a:off x="6847689" y="1519974"/>
            <a:ext cx="4025900" cy="444500"/>
          </a:xfrm>
          <a:prstGeom prst="rect">
            <a:avLst/>
          </a:prstGeom>
        </p:spPr>
      </p:pic>
    </p:spTree>
    <p:extLst>
      <p:ext uri="{BB962C8B-B14F-4D97-AF65-F5344CB8AC3E}">
        <p14:creationId xmlns:p14="http://schemas.microsoft.com/office/powerpoint/2010/main" val="387141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Request Response Multiplexing</a:t>
            </a:r>
          </a:p>
        </p:txBody>
      </p:sp>
      <p:sp>
        <p:nvSpPr>
          <p:cNvPr id="3" name="Content Placeholder 2"/>
          <p:cNvSpPr>
            <a:spLocks noGrp="1"/>
          </p:cNvSpPr>
          <p:nvPr>
            <p:ph idx="1"/>
          </p:nvPr>
        </p:nvSpPr>
        <p:spPr/>
        <p:txBody>
          <a:bodyPr/>
          <a:lstStyle/>
          <a:p>
            <a:r>
              <a:rPr lang="en-US" dirty="0"/>
              <a:t>Fully bi-directional</a:t>
            </a:r>
          </a:p>
          <a:p>
            <a:r>
              <a:rPr lang="en-US" dirty="0"/>
              <a:t>Enabled by defining some terms</a:t>
            </a:r>
          </a:p>
          <a:p>
            <a:pPr lvl="1"/>
            <a:r>
              <a:rPr lang="en-US" i="1" dirty="0"/>
              <a:t>Connection</a:t>
            </a:r>
            <a:r>
              <a:rPr lang="en-US" dirty="0"/>
              <a:t/>
            </a:r>
            <a:br>
              <a:rPr lang="en-US" dirty="0"/>
            </a:br>
            <a:r>
              <a:rPr lang="en-US" dirty="0"/>
              <a:t>A TCP socket</a:t>
            </a:r>
          </a:p>
          <a:p>
            <a:pPr lvl="1"/>
            <a:r>
              <a:rPr lang="en-US" i="1" dirty="0"/>
              <a:t>Stream</a:t>
            </a:r>
            <a:r>
              <a:rPr lang="en-US" dirty="0"/>
              <a:t/>
            </a:r>
            <a:br>
              <a:rPr lang="en-US" dirty="0"/>
            </a:br>
            <a:r>
              <a:rPr lang="en-US" dirty="0"/>
              <a:t>A “channel” within a connection</a:t>
            </a:r>
          </a:p>
          <a:p>
            <a:pPr lvl="1"/>
            <a:r>
              <a:rPr lang="en-US" i="1" dirty="0"/>
              <a:t>Message</a:t>
            </a:r>
            <a:r>
              <a:rPr lang="en-US" dirty="0"/>
              <a:t> </a:t>
            </a:r>
            <a:br>
              <a:rPr lang="en-US" dirty="0"/>
            </a:br>
            <a:r>
              <a:rPr lang="en-US" dirty="0"/>
              <a:t>A logical message, such as a request or a response</a:t>
            </a:r>
          </a:p>
          <a:p>
            <a:pPr lvl="1"/>
            <a:r>
              <a:rPr lang="en-US" i="1" dirty="0"/>
              <a:t>Frame</a:t>
            </a:r>
            <a:r>
              <a:rPr lang="en-US" dirty="0"/>
              <a:t/>
            </a:r>
            <a:br>
              <a:rPr lang="en-US" dirty="0"/>
            </a:br>
            <a:r>
              <a:rPr lang="en-US" dirty="0"/>
              <a:t>The smallest unit of communication in HTTP/2.</a:t>
            </a:r>
          </a:p>
          <a:p>
            <a:endParaRPr lang="en-US" dirty="0"/>
          </a:p>
          <a:p>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latin typeface="+mn-lt"/>
              </a:rPr>
              <a:t>37</a:t>
            </a:fld>
            <a:endParaRPr lang="en-US" sz="850" dirty="0">
              <a:latin typeface="+mn-lt"/>
            </a:endParaRPr>
          </a:p>
        </p:txBody>
      </p:sp>
      <p:sp>
        <p:nvSpPr>
          <p:cNvPr id="6" name="Text Placeholder 5"/>
          <p:cNvSpPr>
            <a:spLocks noGrp="1"/>
          </p:cNvSpPr>
          <p:nvPr>
            <p:ph type="body" sz="quarter" idx="13"/>
          </p:nvPr>
        </p:nvSpPr>
        <p:spPr/>
        <p:txBody>
          <a:bodyPr/>
          <a:lstStyle/>
          <a:p>
            <a:r>
              <a:rPr lang="en-US" dirty="0"/>
              <a:t>Lets you do more things with a single TCP connection</a:t>
            </a:r>
          </a:p>
          <a:p>
            <a:endParaRPr lang="en-US" dirty="0"/>
          </a:p>
        </p:txBody>
      </p:sp>
    </p:spTree>
    <p:extLst>
      <p:ext uri="{BB962C8B-B14F-4D97-AF65-F5344CB8AC3E}">
        <p14:creationId xmlns:p14="http://schemas.microsoft.com/office/powerpoint/2010/main" val="3326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Request Response Multiplexing</a:t>
            </a:r>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38</a:t>
            </a:fld>
            <a:endParaRPr lang="en-US" sz="850" dirty="0"/>
          </a:p>
        </p:txBody>
      </p:sp>
      <p:sp>
        <p:nvSpPr>
          <p:cNvPr id="6" name="Text Placeholder 5"/>
          <p:cNvSpPr>
            <a:spLocks noGrp="1"/>
          </p:cNvSpPr>
          <p:nvPr>
            <p:ph type="body" sz="quarter" idx="13"/>
          </p:nvPr>
        </p:nvSpPr>
        <p:spPr/>
        <p:txBody>
          <a:bodyPr/>
          <a:lstStyle/>
          <a:p>
            <a:r>
              <a:rPr lang="en-US" dirty="0"/>
              <a:t>Connections, Streams, Messages, Frames</a:t>
            </a:r>
          </a:p>
          <a:p>
            <a:endParaRPr lang="en-US" dirty="0"/>
          </a:p>
        </p:txBody>
      </p:sp>
      <p:pic>
        <p:nvPicPr>
          <p:cNvPr id="8" name="Picture 7" descr="20140618-http2-stream-message-fra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1676400"/>
            <a:ext cx="7467600" cy="4705773"/>
          </a:xfrm>
          <a:prstGeom prst="rect">
            <a:avLst/>
          </a:prstGeom>
        </p:spPr>
      </p:pic>
    </p:spTree>
    <p:extLst>
      <p:ext uri="{BB962C8B-B14F-4D97-AF65-F5344CB8AC3E}">
        <p14:creationId xmlns:p14="http://schemas.microsoft.com/office/powerpoint/2010/main" val="259612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Request Response Multiplexing</a:t>
            </a:r>
          </a:p>
        </p:txBody>
      </p:sp>
      <p:sp>
        <p:nvSpPr>
          <p:cNvPr id="3" name="Content Placeholder 2"/>
          <p:cNvSpPr>
            <a:spLocks noGrp="1"/>
          </p:cNvSpPr>
          <p:nvPr>
            <p:ph idx="1"/>
          </p:nvPr>
        </p:nvSpPr>
        <p:spPr>
          <a:xfrm>
            <a:off x="531151" y="4191000"/>
            <a:ext cx="11126522" cy="1752600"/>
          </a:xfrm>
        </p:spPr>
        <p:txBody>
          <a:bodyPr/>
          <a:lstStyle/>
          <a:p>
            <a:r>
              <a:rPr lang="en-US" dirty="0"/>
              <a:t>Once you break the communication down into frames, you can interweave the logical streams over a single TCP connection.</a:t>
            </a:r>
          </a:p>
          <a:p>
            <a:r>
              <a:rPr lang="en-US" dirty="0"/>
              <a:t>Yet another idea from the 1960s is new again.</a:t>
            </a:r>
          </a:p>
          <a:p>
            <a:endParaRPr lang="en-US" dirty="0"/>
          </a:p>
          <a:p>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39</a:t>
            </a:fld>
            <a:endParaRPr lang="en-US" sz="850" dirty="0"/>
          </a:p>
        </p:txBody>
      </p:sp>
      <p:sp>
        <p:nvSpPr>
          <p:cNvPr id="6" name="Text Placeholder 5"/>
          <p:cNvSpPr>
            <a:spLocks noGrp="1"/>
          </p:cNvSpPr>
          <p:nvPr>
            <p:ph type="body" sz="quarter" idx="13"/>
          </p:nvPr>
        </p:nvSpPr>
        <p:spPr/>
        <p:txBody>
          <a:bodyPr/>
          <a:lstStyle/>
          <a:p>
            <a:r>
              <a:rPr lang="en-US" dirty="0"/>
              <a:t>Connections, Streams, Messages, Frames</a:t>
            </a:r>
          </a:p>
          <a:p>
            <a:endParaRPr lang="en-US" dirty="0"/>
          </a:p>
        </p:txBody>
      </p:sp>
      <p:pic>
        <p:nvPicPr>
          <p:cNvPr id="4" name="Picture 3"/>
          <p:cNvPicPr>
            <a:picLocks noChangeAspect="1"/>
          </p:cNvPicPr>
          <p:nvPr/>
        </p:nvPicPr>
        <p:blipFill>
          <a:blip r:embed="rId2"/>
          <a:stretch>
            <a:fillRect/>
          </a:stretch>
        </p:blipFill>
        <p:spPr>
          <a:xfrm>
            <a:off x="385974" y="2000748"/>
            <a:ext cx="11283049" cy="1657483"/>
          </a:xfrm>
          <a:prstGeom prst="rect">
            <a:avLst/>
          </a:prstGeom>
        </p:spPr>
      </p:pic>
    </p:spTree>
    <p:extLst>
      <p:ext uri="{BB962C8B-B14F-4D97-AF65-F5344CB8AC3E}">
        <p14:creationId xmlns:p14="http://schemas.microsoft.com/office/powerpoint/2010/main" val="345723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dirty="0" smtClean="0">
                <a:latin typeface="Calibri" charset="0"/>
              </a:rPr>
              <a:t>Our Plan for Your Time Investment</a:t>
            </a:r>
            <a:endParaRPr lang="en-US" dirty="0">
              <a:latin typeface="Calibri" charset="0"/>
            </a:endParaRPr>
          </a:p>
        </p:txBody>
      </p:sp>
      <p:sp>
        <p:nvSpPr>
          <p:cNvPr id="55298" name="Content Placeholder 2"/>
          <p:cNvSpPr>
            <a:spLocks noGrp="1"/>
          </p:cNvSpPr>
          <p:nvPr>
            <p:ph idx="13"/>
          </p:nvPr>
        </p:nvSpPr>
        <p:spPr>
          <a:xfrm>
            <a:off x="2795588" y="1981200"/>
            <a:ext cx="8861425" cy="3962400"/>
          </a:xfrm>
        </p:spPr>
        <p:txBody>
          <a:bodyPr/>
          <a:lstStyle/>
          <a:p>
            <a:r>
              <a:rPr lang="en-US" dirty="0" smtClean="0">
                <a:latin typeface="Calibri" charset="0"/>
              </a:rPr>
              <a:t>Why HTTP/2?</a:t>
            </a:r>
            <a:endParaRPr lang="en-US" dirty="0">
              <a:latin typeface="Calibri" charset="0"/>
            </a:endParaRPr>
          </a:p>
          <a:p>
            <a:r>
              <a:rPr lang="en-US" dirty="0" smtClean="0">
                <a:solidFill>
                  <a:schemeClr val="tx2">
                    <a:lumMod val="40000"/>
                    <a:lumOff val="60000"/>
                  </a:schemeClr>
                </a:solidFill>
                <a:latin typeface="Calibri" charset="0"/>
              </a:rPr>
              <a:t>HTTP/2 Big Features</a:t>
            </a:r>
            <a:endParaRPr lang="en-US" dirty="0">
              <a:solidFill>
                <a:schemeClr val="tx2">
                  <a:lumMod val="40000"/>
                  <a:lumOff val="60000"/>
                </a:schemeClr>
              </a:solidFill>
              <a:latin typeface="Calibri" charset="0"/>
            </a:endParaRPr>
          </a:p>
          <a:p>
            <a:r>
              <a:rPr lang="en-US" dirty="0" smtClean="0">
                <a:solidFill>
                  <a:schemeClr val="tx2">
                    <a:lumMod val="40000"/>
                    <a:lumOff val="60000"/>
                  </a:schemeClr>
                </a:solidFill>
                <a:latin typeface="Calibri" charset="0"/>
              </a:rPr>
              <a:t>How Servlet Might Expose These Features</a:t>
            </a:r>
            <a:endParaRPr lang="en-US" dirty="0">
              <a:solidFill>
                <a:schemeClr val="tx2">
                  <a:lumMod val="40000"/>
                  <a:lumOff val="60000"/>
                </a:schemeClr>
              </a:solidFill>
              <a:latin typeface="Calibri" charset="0"/>
            </a:endParaRPr>
          </a:p>
          <a:p>
            <a:r>
              <a:rPr lang="en-US" dirty="0" smtClean="0">
                <a:solidFill>
                  <a:schemeClr val="tx2">
                    <a:lumMod val="40000"/>
                    <a:lumOff val="60000"/>
                  </a:schemeClr>
                </a:solidFill>
                <a:latin typeface="Calibri" charset="0"/>
              </a:rPr>
              <a:t>Java SE 9 Support for HTTP/2</a:t>
            </a:r>
            <a:endParaRPr lang="en-US" dirty="0">
              <a:solidFill>
                <a:schemeClr val="tx2">
                  <a:lumMod val="40000"/>
                  <a:lumOff val="60000"/>
                </a:schemeClr>
              </a:solidFill>
              <a:latin typeface="Calibri" charset="0"/>
            </a:endParaRPr>
          </a:p>
          <a:p>
            <a:r>
              <a:rPr lang="en-US" dirty="0" smtClean="0">
                <a:solidFill>
                  <a:schemeClr val="tx2">
                    <a:lumMod val="40000"/>
                    <a:lumOff val="60000"/>
                  </a:schemeClr>
                </a:solidFill>
                <a:latin typeface="Calibri" charset="0"/>
              </a:rPr>
              <a:t>Summary and Current Status</a:t>
            </a:r>
            <a:endParaRPr lang="en-US" dirty="0">
              <a:solidFill>
                <a:schemeClr val="tx2">
                  <a:lumMod val="40000"/>
                  <a:lumOff val="60000"/>
                </a:schemeClr>
              </a:solidFill>
              <a:latin typeface="Calibri" charset="0"/>
            </a:endParaRPr>
          </a:p>
        </p:txBody>
      </p:sp>
      <p:sp>
        <p:nvSpPr>
          <p:cNvPr id="6" name="Pentagon 5"/>
          <p:cNvSpPr/>
          <p:nvPr/>
        </p:nvSpPr>
        <p:spPr>
          <a:xfrm>
            <a:off x="2185988" y="1981200"/>
            <a:ext cx="457200" cy="320675"/>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1</a:t>
            </a:r>
          </a:p>
        </p:txBody>
      </p:sp>
      <p:sp>
        <p:nvSpPr>
          <p:cNvPr id="16" name="Pentagon 15"/>
          <p:cNvSpPr/>
          <p:nvPr/>
        </p:nvSpPr>
        <p:spPr>
          <a:xfrm>
            <a:off x="2185988" y="2678113"/>
            <a:ext cx="457200" cy="319087"/>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2</a:t>
            </a:r>
          </a:p>
        </p:txBody>
      </p:sp>
      <p:sp>
        <p:nvSpPr>
          <p:cNvPr id="17" name="Pentagon 16"/>
          <p:cNvSpPr/>
          <p:nvPr/>
        </p:nvSpPr>
        <p:spPr>
          <a:xfrm>
            <a:off x="2185988" y="3373438"/>
            <a:ext cx="457200" cy="320675"/>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3</a:t>
            </a:r>
          </a:p>
        </p:txBody>
      </p:sp>
      <p:sp>
        <p:nvSpPr>
          <p:cNvPr id="18" name="Pentagon 17"/>
          <p:cNvSpPr/>
          <p:nvPr/>
        </p:nvSpPr>
        <p:spPr>
          <a:xfrm>
            <a:off x="2185988" y="4070350"/>
            <a:ext cx="457200" cy="319088"/>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4</a:t>
            </a:r>
          </a:p>
        </p:txBody>
      </p:sp>
      <p:sp>
        <p:nvSpPr>
          <p:cNvPr id="19" name="Pentagon 18"/>
          <p:cNvSpPr/>
          <p:nvPr/>
        </p:nvSpPr>
        <p:spPr>
          <a:xfrm>
            <a:off x="2185988" y="4765675"/>
            <a:ext cx="457200" cy="320675"/>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5</a:t>
            </a:r>
          </a:p>
        </p:txBody>
      </p:sp>
      <p:sp>
        <p:nvSpPr>
          <p:cNvPr id="2" name="Slide Number Placeholder 1"/>
          <p:cNvSpPr>
            <a:spLocks noGrp="1"/>
          </p:cNvSpPr>
          <p:nvPr>
            <p:ph type="sldNum" sz="quarter" idx="16"/>
          </p:nvPr>
        </p:nvSpPr>
        <p:spPr/>
        <p:txBody>
          <a:bodyPr/>
          <a:lstStyle/>
          <a:p>
            <a:pPr>
              <a:defRPr/>
            </a:pPr>
            <a:fld id="{B12E9E1E-9C5E-2B41-9B53-D8A09D1FBAE2}" type="slidenum">
              <a:rPr lang="en-US" smtClean="0"/>
              <a:pPr>
                <a:defRPr/>
              </a:pPr>
              <a:t>4</a:t>
            </a:fld>
            <a:endParaRPr lang="en-US" dirty="0"/>
          </a:p>
        </p:txBody>
      </p:sp>
    </p:spTree>
    <p:extLst>
      <p:ext uri="{BB962C8B-B14F-4D97-AF65-F5344CB8AC3E}">
        <p14:creationId xmlns:p14="http://schemas.microsoft.com/office/powerpoint/2010/main" val="25804886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a:t>
            </a:r>
            <a:r>
              <a:rPr lang="en-US" dirty="0" smtClean="0"/>
              <a:t>Binary Framing</a:t>
            </a:r>
            <a:endParaRPr lang="en-US" dirty="0"/>
          </a:p>
        </p:txBody>
      </p:sp>
      <p:sp>
        <p:nvSpPr>
          <p:cNvPr id="3" name="Content Placeholder 2"/>
          <p:cNvSpPr>
            <a:spLocks noGrp="1"/>
          </p:cNvSpPr>
          <p:nvPr>
            <p:ph idx="1"/>
          </p:nvPr>
        </p:nvSpPr>
        <p:spPr>
          <a:xfrm>
            <a:off x="531151" y="1955544"/>
            <a:ext cx="11126522" cy="3962400"/>
          </a:xfrm>
        </p:spPr>
        <p:txBody>
          <a:bodyPr/>
          <a:lstStyle/>
          <a:p>
            <a:r>
              <a:rPr lang="en-US" dirty="0"/>
              <a:t>Solves Head-Of-Line (HOL) blocking problem</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a:p>
            <a:pPr marL="0" indent="0">
              <a:buNone/>
            </a:pPr>
            <a:endParaRPr lang="en-US" dirty="0" smtClean="0"/>
          </a:p>
          <a:p>
            <a:r>
              <a:rPr lang="en-US" dirty="0" smtClean="0"/>
              <a:t>Type </a:t>
            </a:r>
            <a:r>
              <a:rPr lang="en-US" dirty="0"/>
              <a:t>field can be DATA, HEADERS, PRIORITY, RST_STREAM, SETTINGS, PUSH_PROMISE, PING, GOAWAY, WINDOW_UPDATE, CONTINUATION</a:t>
            </a:r>
          </a:p>
          <a:p>
            <a:endParaRPr lang="en-US" dirty="0"/>
          </a:p>
          <a:p>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40</a:t>
            </a:fld>
            <a:endParaRPr lang="en-US" sz="850" dirty="0"/>
          </a:p>
        </p:txBody>
      </p:sp>
      <p:sp>
        <p:nvSpPr>
          <p:cNvPr id="6" name="Text Placeholder 5"/>
          <p:cNvSpPr>
            <a:spLocks noGrp="1"/>
          </p:cNvSpPr>
          <p:nvPr>
            <p:ph type="body" sz="quarter" idx="13"/>
          </p:nvPr>
        </p:nvSpPr>
        <p:spPr/>
        <p:txBody>
          <a:bodyPr/>
          <a:lstStyle/>
          <a:p>
            <a:r>
              <a:rPr lang="en-US" dirty="0"/>
              <a:t>Enabled by dumping newline delimited ASCII</a:t>
            </a:r>
          </a:p>
          <a:p>
            <a:endParaRPr lang="en-US" dirty="0"/>
          </a:p>
        </p:txBody>
      </p:sp>
      <p:grpSp>
        <p:nvGrpSpPr>
          <p:cNvPr id="16" name="Group 15"/>
          <p:cNvGrpSpPr/>
          <p:nvPr/>
        </p:nvGrpSpPr>
        <p:grpSpPr>
          <a:xfrm>
            <a:off x="1257334" y="2647759"/>
            <a:ext cx="8979931" cy="2010368"/>
            <a:chOff x="1257334" y="2416855"/>
            <a:chExt cx="8979931" cy="2010368"/>
          </a:xfrm>
        </p:grpSpPr>
        <p:sp>
          <p:nvSpPr>
            <p:cNvPr id="4" name="Rectangle 3"/>
            <p:cNvSpPr/>
            <p:nvPr/>
          </p:nvSpPr>
          <p:spPr bwMode="gray">
            <a:xfrm>
              <a:off x="1257335" y="2416855"/>
              <a:ext cx="6702970" cy="446813"/>
            </a:xfrm>
            <a:prstGeom prst="rect">
              <a:avLst/>
            </a:prstGeom>
            <a:solidFill>
              <a:schemeClr val="accent5">
                <a:lumMod val="75000"/>
              </a:schemeClr>
            </a:solidFill>
            <a:ln w="19050">
              <a:noFill/>
              <a:miter lim="800000"/>
            </a:ln>
            <a:effectLst>
              <a:glow rad="101600">
                <a:schemeClr val="accent5">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smtClean="0"/>
                <a:t>Length (24)</a:t>
              </a:r>
            </a:p>
          </p:txBody>
        </p:sp>
        <p:sp>
          <p:nvSpPr>
            <p:cNvPr id="9" name="Rectangle 8"/>
            <p:cNvSpPr/>
            <p:nvPr/>
          </p:nvSpPr>
          <p:spPr bwMode="gray">
            <a:xfrm>
              <a:off x="1257335" y="2938040"/>
              <a:ext cx="2222563" cy="446813"/>
            </a:xfrm>
            <a:prstGeom prst="rect">
              <a:avLst/>
            </a:prstGeom>
            <a:solidFill>
              <a:schemeClr val="accent5">
                <a:lumMod val="75000"/>
              </a:schemeClr>
            </a:solidFill>
            <a:ln w="19050">
              <a:noFill/>
              <a:miter lim="800000"/>
            </a:ln>
            <a:effectLst>
              <a:glow rad="101600">
                <a:schemeClr val="accent5">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smtClean="0"/>
                <a:t>Type (8)</a:t>
              </a:r>
            </a:p>
          </p:txBody>
        </p:sp>
        <p:sp>
          <p:nvSpPr>
            <p:cNvPr id="10" name="Rectangle 9"/>
            <p:cNvSpPr/>
            <p:nvPr/>
          </p:nvSpPr>
          <p:spPr bwMode="gray">
            <a:xfrm>
              <a:off x="3567564" y="2938040"/>
              <a:ext cx="2223513" cy="446813"/>
            </a:xfrm>
            <a:prstGeom prst="rect">
              <a:avLst/>
            </a:prstGeom>
            <a:solidFill>
              <a:schemeClr val="accent5">
                <a:lumMod val="75000"/>
              </a:schemeClr>
            </a:solidFill>
            <a:ln w="19050">
              <a:noFill/>
              <a:miter lim="800000"/>
            </a:ln>
            <a:effectLst>
              <a:glow rad="101600">
                <a:schemeClr val="accent5">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smtClean="0"/>
                <a:t>Flags (8)</a:t>
              </a:r>
            </a:p>
          </p:txBody>
        </p:sp>
        <p:sp>
          <p:nvSpPr>
            <p:cNvPr id="12" name="Rectangle 11"/>
            <p:cNvSpPr/>
            <p:nvPr/>
          </p:nvSpPr>
          <p:spPr bwMode="gray">
            <a:xfrm>
              <a:off x="1257335" y="3459225"/>
              <a:ext cx="306222" cy="446813"/>
            </a:xfrm>
            <a:prstGeom prst="rect">
              <a:avLst/>
            </a:prstGeom>
            <a:solidFill>
              <a:schemeClr val="accent5">
                <a:lumMod val="75000"/>
              </a:schemeClr>
            </a:solidFill>
            <a:ln w="19050">
              <a:noFill/>
              <a:miter lim="800000"/>
            </a:ln>
            <a:effectLst>
              <a:glow rad="101600">
                <a:schemeClr val="accent5">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smtClean="0"/>
                <a:t>R</a:t>
              </a:r>
            </a:p>
          </p:txBody>
        </p:sp>
        <p:sp>
          <p:nvSpPr>
            <p:cNvPr id="13" name="Rectangle 12"/>
            <p:cNvSpPr/>
            <p:nvPr/>
          </p:nvSpPr>
          <p:spPr bwMode="gray">
            <a:xfrm>
              <a:off x="1612736" y="3459225"/>
              <a:ext cx="8608501" cy="446813"/>
            </a:xfrm>
            <a:prstGeom prst="rect">
              <a:avLst/>
            </a:prstGeom>
            <a:solidFill>
              <a:schemeClr val="accent5">
                <a:lumMod val="75000"/>
              </a:schemeClr>
            </a:solidFill>
            <a:ln w="19050">
              <a:noFill/>
              <a:miter lim="800000"/>
            </a:ln>
            <a:effectLst>
              <a:glow rad="101600">
                <a:schemeClr val="accent5">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smtClean="0"/>
                <a:t>Stream Identifier (31)</a:t>
              </a:r>
            </a:p>
          </p:txBody>
        </p:sp>
        <p:sp>
          <p:nvSpPr>
            <p:cNvPr id="14" name="Rectangle 13"/>
            <p:cNvSpPr/>
            <p:nvPr/>
          </p:nvSpPr>
          <p:spPr bwMode="gray">
            <a:xfrm>
              <a:off x="1257334" y="3980410"/>
              <a:ext cx="8979931" cy="446813"/>
            </a:xfrm>
            <a:prstGeom prst="rect">
              <a:avLst/>
            </a:prstGeom>
            <a:solidFill>
              <a:schemeClr val="accent3">
                <a:lumMod val="75000"/>
              </a:schemeClr>
            </a:solidFill>
            <a:ln w="19050">
              <a:noFill/>
              <a:miter lim="800000"/>
            </a:ln>
            <a:effectLst>
              <a:glow rad="101600">
                <a:schemeClr val="accent2">
                  <a:lumMod val="40000"/>
                  <a:lumOff val="60000"/>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Frame Payload (0 …)</a:t>
              </a:r>
            </a:p>
          </p:txBody>
        </p:sp>
      </p:grpSp>
    </p:spTree>
    <p:extLst>
      <p:ext uri="{BB962C8B-B14F-4D97-AF65-F5344CB8AC3E}">
        <p14:creationId xmlns:p14="http://schemas.microsoft.com/office/powerpoint/2010/main" val="54523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a:t>
            </a:r>
            <a:r>
              <a:rPr lang="en-US" dirty="0" smtClean="0"/>
              <a:t>Binary Framing</a:t>
            </a:r>
            <a:endParaRPr lang="en-US" dirty="0"/>
          </a:p>
        </p:txBody>
      </p:sp>
      <p:sp>
        <p:nvSpPr>
          <p:cNvPr id="3" name="Content Placeholder 2"/>
          <p:cNvSpPr>
            <a:spLocks noGrp="1"/>
          </p:cNvSpPr>
          <p:nvPr>
            <p:ph idx="1"/>
          </p:nvPr>
        </p:nvSpPr>
        <p:spPr>
          <a:xfrm>
            <a:off x="808205" y="1955544"/>
            <a:ext cx="4977518" cy="3962400"/>
          </a:xfrm>
        </p:spPr>
        <p:txBody>
          <a:bodyPr/>
          <a:lstStyle/>
          <a:p>
            <a:pPr marL="0" indent="0">
              <a:buNone/>
            </a:pPr>
            <a:r>
              <a:rPr lang="en-US" dirty="0"/>
              <a:t>GET </a:t>
            </a:r>
            <a:r>
              <a:rPr lang="en-US" dirty="0" smtClean="0"/>
              <a:t>/</a:t>
            </a:r>
            <a:r>
              <a:rPr lang="en-US" dirty="0" err="1" smtClean="0"/>
              <a:t>index.html</a:t>
            </a:r>
            <a:r>
              <a:rPr lang="en-US" dirty="0" smtClean="0"/>
              <a:t> </a:t>
            </a:r>
            <a:r>
              <a:rPr lang="en-US" dirty="0"/>
              <a:t>HTTP/1.1</a:t>
            </a:r>
            <a:br>
              <a:rPr lang="en-US" dirty="0"/>
            </a:br>
            <a:r>
              <a:rPr lang="en-US" dirty="0"/>
              <a:t>Host: </a:t>
            </a:r>
            <a:r>
              <a:rPr lang="en-US" dirty="0" err="1" smtClean="0"/>
              <a:t>example.com</a:t>
            </a:r>
            <a:r>
              <a:rPr lang="en-US" dirty="0"/>
              <a:t/>
            </a:r>
            <a:br>
              <a:rPr lang="en-US" dirty="0"/>
            </a:br>
            <a:r>
              <a:rPr lang="en-US" dirty="0"/>
              <a:t>Accept: text/</a:t>
            </a:r>
            <a:r>
              <a:rPr lang="en-US" dirty="0" smtClean="0"/>
              <a:t>html</a:t>
            </a:r>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41</a:t>
            </a:fld>
            <a:endParaRPr lang="en-US" sz="850" dirty="0"/>
          </a:p>
        </p:txBody>
      </p:sp>
      <p:sp>
        <p:nvSpPr>
          <p:cNvPr id="6" name="Text Placeholder 5"/>
          <p:cNvSpPr>
            <a:spLocks noGrp="1"/>
          </p:cNvSpPr>
          <p:nvPr>
            <p:ph type="body" sz="quarter" idx="13"/>
          </p:nvPr>
        </p:nvSpPr>
        <p:spPr/>
        <p:txBody>
          <a:bodyPr/>
          <a:lstStyle/>
          <a:p>
            <a:r>
              <a:rPr lang="en-US" dirty="0" smtClean="0"/>
              <a:t>Example 1</a:t>
            </a:r>
            <a:endParaRPr lang="en-US" dirty="0"/>
          </a:p>
          <a:p>
            <a:endParaRPr lang="en-US" dirty="0"/>
          </a:p>
        </p:txBody>
      </p:sp>
      <p:sp>
        <p:nvSpPr>
          <p:cNvPr id="15" name="Content Placeholder 2"/>
          <p:cNvSpPr txBox="1">
            <a:spLocks/>
          </p:cNvSpPr>
          <p:nvPr/>
        </p:nvSpPr>
        <p:spPr bwMode="auto">
          <a:xfrm>
            <a:off x="6529784" y="1979664"/>
            <a:ext cx="527257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HEADERS</a:t>
            </a:r>
            <a:br>
              <a:rPr lang="en-US" dirty="0"/>
            </a:br>
            <a:r>
              <a:rPr lang="en-US" dirty="0"/>
              <a:t>    + END_STREAM</a:t>
            </a:r>
            <a:br>
              <a:rPr lang="en-US" dirty="0"/>
            </a:br>
            <a:r>
              <a:rPr lang="en-US" dirty="0"/>
              <a:t>    + END_HEADERS</a:t>
            </a:r>
            <a:br>
              <a:rPr lang="en-US" dirty="0"/>
            </a:br>
            <a:r>
              <a:rPr lang="en-US" dirty="0"/>
              <a:t>        :</a:t>
            </a:r>
            <a:r>
              <a:rPr lang="en-US" dirty="0" smtClean="0"/>
              <a:t>method: </a:t>
            </a:r>
            <a:r>
              <a:rPr lang="en-US" dirty="0"/>
              <a:t>GET</a:t>
            </a:r>
            <a:br>
              <a:rPr lang="en-US" dirty="0"/>
            </a:br>
            <a:r>
              <a:rPr lang="en-US" dirty="0"/>
              <a:t>        </a:t>
            </a:r>
            <a:r>
              <a:rPr lang="en-US" dirty="0" smtClean="0"/>
              <a:t>:scheme: http</a:t>
            </a:r>
            <a:r>
              <a:rPr lang="en-US" dirty="0"/>
              <a:t/>
            </a:r>
            <a:br>
              <a:rPr lang="en-US" dirty="0"/>
            </a:br>
            <a:r>
              <a:rPr lang="en-US" dirty="0"/>
              <a:t>        </a:t>
            </a:r>
            <a:r>
              <a:rPr lang="en-US" dirty="0" smtClean="0"/>
              <a:t>:path: /</a:t>
            </a:r>
            <a:r>
              <a:rPr lang="en-US" dirty="0" err="1" smtClean="0"/>
              <a:t>index.html</a:t>
            </a:r>
            <a:r>
              <a:rPr lang="en-US" dirty="0"/>
              <a:t/>
            </a:r>
            <a:br>
              <a:rPr lang="en-US" dirty="0"/>
            </a:br>
            <a:r>
              <a:rPr lang="en-US" dirty="0"/>
              <a:t>        </a:t>
            </a:r>
            <a:r>
              <a:rPr lang="en-US" dirty="0" smtClean="0"/>
              <a:t>:authority: </a:t>
            </a:r>
            <a:r>
              <a:rPr lang="en-US" dirty="0" err="1"/>
              <a:t>example.org</a:t>
            </a:r>
            <a:r>
              <a:rPr lang="en-US" dirty="0"/>
              <a:t/>
            </a:r>
            <a:br>
              <a:rPr lang="en-US" dirty="0"/>
            </a:br>
            <a:r>
              <a:rPr lang="en-US" dirty="0"/>
              <a:t>       </a:t>
            </a:r>
            <a:r>
              <a:rPr lang="en-US"/>
              <a:t> </a:t>
            </a:r>
            <a:r>
              <a:rPr lang="en-US" smtClean="0"/>
              <a:t>accept: </a:t>
            </a:r>
            <a:r>
              <a:rPr lang="en-US" dirty="0" smtClean="0"/>
              <a:t>text/html</a:t>
            </a:r>
            <a:endParaRPr lang="en-US" dirty="0"/>
          </a:p>
        </p:txBody>
      </p:sp>
      <p:cxnSp>
        <p:nvCxnSpPr>
          <p:cNvPr id="11" name="Straight Connector 10"/>
          <p:cNvCxnSpPr/>
          <p:nvPr/>
        </p:nvCxnSpPr>
        <p:spPr>
          <a:xfrm>
            <a:off x="5888350" y="1834359"/>
            <a:ext cx="25657" cy="425879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36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a:t>
            </a:r>
            <a:r>
              <a:rPr lang="en-US" dirty="0" smtClean="0"/>
              <a:t>Binary Framing</a:t>
            </a:r>
            <a:endParaRPr lang="en-US" dirty="0"/>
          </a:p>
        </p:txBody>
      </p:sp>
      <p:sp>
        <p:nvSpPr>
          <p:cNvPr id="3" name="Content Placeholder 2"/>
          <p:cNvSpPr>
            <a:spLocks noGrp="1"/>
          </p:cNvSpPr>
          <p:nvPr>
            <p:ph idx="1"/>
          </p:nvPr>
        </p:nvSpPr>
        <p:spPr>
          <a:xfrm>
            <a:off x="808205" y="1955544"/>
            <a:ext cx="4977518" cy="3962400"/>
          </a:xfrm>
        </p:spPr>
        <p:txBody>
          <a:bodyPr/>
          <a:lstStyle/>
          <a:p>
            <a:pPr marL="0" indent="0">
              <a:buNone/>
            </a:pPr>
            <a:r>
              <a:rPr lang="en-US" dirty="0" smtClean="0"/>
              <a:t>HTTP</a:t>
            </a:r>
            <a:r>
              <a:rPr lang="en-US" dirty="0"/>
              <a:t>/1.1 200 OK</a:t>
            </a:r>
            <a:br>
              <a:rPr lang="en-US" dirty="0"/>
            </a:br>
            <a:r>
              <a:rPr lang="en-US" dirty="0"/>
              <a:t>Content-Length: 11</a:t>
            </a:r>
            <a:br>
              <a:rPr lang="en-US" dirty="0"/>
            </a:br>
            <a:r>
              <a:rPr lang="en-US" dirty="0"/>
              <a:t>Content-Type: text/html</a:t>
            </a:r>
            <a:br>
              <a:rPr lang="en-US" dirty="0"/>
            </a:br>
            <a:r>
              <a:rPr lang="en-US" dirty="0"/>
              <a:t/>
            </a:r>
            <a:br>
              <a:rPr lang="en-US" dirty="0"/>
            </a:br>
            <a:r>
              <a:rPr lang="en-US" dirty="0"/>
              <a:t>Hello </a:t>
            </a:r>
            <a:r>
              <a:rPr lang="en-US" dirty="0" smtClean="0"/>
              <a:t>World</a:t>
            </a:r>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42</a:t>
            </a:fld>
            <a:endParaRPr lang="en-US" sz="850" dirty="0"/>
          </a:p>
        </p:txBody>
      </p:sp>
      <p:sp>
        <p:nvSpPr>
          <p:cNvPr id="6" name="Text Placeholder 5"/>
          <p:cNvSpPr>
            <a:spLocks noGrp="1"/>
          </p:cNvSpPr>
          <p:nvPr>
            <p:ph type="body" sz="quarter" idx="13"/>
          </p:nvPr>
        </p:nvSpPr>
        <p:spPr/>
        <p:txBody>
          <a:bodyPr/>
          <a:lstStyle/>
          <a:p>
            <a:r>
              <a:rPr lang="en-US" dirty="0" smtClean="0"/>
              <a:t>Example 2</a:t>
            </a:r>
            <a:endParaRPr lang="en-US" dirty="0"/>
          </a:p>
          <a:p>
            <a:endParaRPr lang="en-US" dirty="0"/>
          </a:p>
        </p:txBody>
      </p:sp>
      <p:sp>
        <p:nvSpPr>
          <p:cNvPr id="15" name="Content Placeholder 2"/>
          <p:cNvSpPr txBox="1">
            <a:spLocks/>
          </p:cNvSpPr>
          <p:nvPr/>
        </p:nvSpPr>
        <p:spPr bwMode="auto">
          <a:xfrm>
            <a:off x="6529785" y="1979664"/>
            <a:ext cx="50272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HEADERS</a:t>
            </a:r>
            <a:br>
              <a:rPr lang="en-US" dirty="0"/>
            </a:br>
            <a:r>
              <a:rPr lang="en-US" dirty="0"/>
              <a:t>    - END_STREAM</a:t>
            </a:r>
            <a:br>
              <a:rPr lang="en-US" dirty="0"/>
            </a:br>
            <a:r>
              <a:rPr lang="en-US" dirty="0"/>
              <a:t>    + END_HEADERS</a:t>
            </a:r>
            <a:br>
              <a:rPr lang="en-US" dirty="0"/>
            </a:br>
            <a:r>
              <a:rPr lang="en-US" dirty="0"/>
              <a:t>        :</a:t>
            </a:r>
            <a:r>
              <a:rPr lang="en-US" dirty="0" smtClean="0"/>
              <a:t>status: </a:t>
            </a:r>
            <a:r>
              <a:rPr lang="en-US" dirty="0"/>
              <a:t>200</a:t>
            </a:r>
            <a:br>
              <a:rPr lang="en-US" dirty="0"/>
            </a:br>
            <a:r>
              <a:rPr lang="en-US" dirty="0"/>
              <a:t>        </a:t>
            </a:r>
            <a:r>
              <a:rPr lang="en-US" dirty="0" smtClean="0"/>
              <a:t>content</a:t>
            </a:r>
            <a:r>
              <a:rPr lang="en-US" dirty="0"/>
              <a:t>-</a:t>
            </a:r>
            <a:r>
              <a:rPr lang="en-US" dirty="0" smtClean="0"/>
              <a:t>length: 11</a:t>
            </a:r>
            <a:r>
              <a:rPr lang="en-US" dirty="0"/>
              <a:t/>
            </a:r>
            <a:br>
              <a:rPr lang="en-US" dirty="0"/>
            </a:br>
            <a:r>
              <a:rPr lang="en-US" dirty="0"/>
              <a:t>        </a:t>
            </a:r>
            <a:r>
              <a:rPr lang="en-US" dirty="0" smtClean="0"/>
              <a:t>content</a:t>
            </a:r>
            <a:r>
              <a:rPr lang="en-US" dirty="0"/>
              <a:t>-</a:t>
            </a:r>
            <a:r>
              <a:rPr lang="en-US" dirty="0" smtClean="0"/>
              <a:t>type: text</a:t>
            </a:r>
            <a:r>
              <a:rPr lang="en-US" dirty="0"/>
              <a:t>/html</a:t>
            </a:r>
            <a:br>
              <a:rPr lang="en-US" dirty="0"/>
            </a:br>
            <a:r>
              <a:rPr lang="en-US" dirty="0"/>
              <a:t/>
            </a:r>
            <a:br>
              <a:rPr lang="en-US" dirty="0"/>
            </a:br>
            <a:r>
              <a:rPr lang="en-US" dirty="0"/>
              <a:t>DATA</a:t>
            </a:r>
            <a:br>
              <a:rPr lang="en-US" dirty="0"/>
            </a:br>
            <a:r>
              <a:rPr lang="en-US" dirty="0"/>
              <a:t>    + END_STREAM</a:t>
            </a:r>
            <a:br>
              <a:rPr lang="en-US" dirty="0"/>
            </a:br>
            <a:r>
              <a:rPr lang="en-US" dirty="0"/>
              <a:t>Hello World</a:t>
            </a:r>
          </a:p>
        </p:txBody>
      </p:sp>
      <p:cxnSp>
        <p:nvCxnSpPr>
          <p:cNvPr id="11" name="Straight Connector 10"/>
          <p:cNvCxnSpPr/>
          <p:nvPr/>
        </p:nvCxnSpPr>
        <p:spPr>
          <a:xfrm>
            <a:off x="5888350" y="1834359"/>
            <a:ext cx="25657" cy="4258790"/>
          </a:xfrm>
          <a:prstGeom prst="line">
            <a:avLst/>
          </a:prstGeom>
          <a:ln w="19050">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a:t>
            </a:r>
            <a:r>
              <a:rPr lang="en-US" dirty="0" smtClean="0"/>
              <a:t>Stream Prioritization</a:t>
            </a:r>
            <a:endParaRPr lang="en-US" dirty="0"/>
          </a:p>
        </p:txBody>
      </p:sp>
      <p:sp>
        <p:nvSpPr>
          <p:cNvPr id="3" name="Content Placeholder 2"/>
          <p:cNvSpPr>
            <a:spLocks noGrp="1"/>
          </p:cNvSpPr>
          <p:nvPr>
            <p:ph idx="1"/>
          </p:nvPr>
        </p:nvSpPr>
        <p:spPr>
          <a:xfrm>
            <a:off x="566430" y="2004716"/>
            <a:ext cx="11126522" cy="3962400"/>
          </a:xfrm>
        </p:spPr>
        <p:txBody>
          <a:bodyPr/>
          <a:lstStyle/>
          <a:p>
            <a:r>
              <a:rPr lang="en-US" dirty="0" smtClean="0"/>
              <a:t>Stream Dependency in HEADERS Frame</a:t>
            </a:r>
          </a:p>
          <a:p>
            <a:r>
              <a:rPr lang="en-US" dirty="0" smtClean="0"/>
              <a:t>PRIORITY frame type</a:t>
            </a:r>
            <a:endParaRPr lang="en-US" dirty="0"/>
          </a:p>
          <a:p>
            <a:r>
              <a:rPr lang="en-US" dirty="0"/>
              <a:t>A</a:t>
            </a:r>
            <a:r>
              <a:rPr lang="en-US" dirty="0" smtClean="0"/>
              <a:t>n </a:t>
            </a:r>
            <a:r>
              <a:rPr lang="en-US" dirty="0"/>
              <a:t>additional 40 </a:t>
            </a:r>
            <a:r>
              <a:rPr lang="en-US" dirty="0" smtClean="0"/>
              <a:t>bytes</a:t>
            </a:r>
          </a:p>
          <a:p>
            <a:pPr lvl="1"/>
            <a:r>
              <a:rPr lang="en-US" dirty="0" smtClean="0"/>
              <a:t>Stream </a:t>
            </a:r>
            <a:r>
              <a:rPr lang="en-US" dirty="0"/>
              <a:t>id (31</a:t>
            </a:r>
            <a:r>
              <a:rPr lang="en-US" dirty="0" smtClean="0"/>
              <a:t>)</a:t>
            </a:r>
          </a:p>
          <a:p>
            <a:pPr lvl="1"/>
            <a:r>
              <a:rPr lang="en-US" dirty="0" smtClean="0"/>
              <a:t>Weight (8): [1, 256</a:t>
            </a:r>
            <a:r>
              <a:rPr lang="en-US" dirty="0"/>
              <a:t>] </a:t>
            </a:r>
            <a:endParaRPr lang="en-US" dirty="0" smtClean="0"/>
          </a:p>
          <a:p>
            <a:pPr lvl="1"/>
            <a:r>
              <a:rPr lang="en-US" dirty="0" smtClean="0"/>
              <a:t>Exclusive </a:t>
            </a:r>
            <a:r>
              <a:rPr lang="en-US" dirty="0"/>
              <a:t>bit (</a:t>
            </a:r>
            <a:r>
              <a:rPr lang="en-US" dirty="0" smtClean="0"/>
              <a:t>1)</a:t>
            </a:r>
          </a:p>
          <a:p>
            <a:r>
              <a:rPr lang="en-US" dirty="0" smtClean="0"/>
              <a:t>Only a suggestion</a:t>
            </a:r>
            <a:endParaRPr lang="en-US" dirty="0"/>
          </a:p>
          <a:p>
            <a:pPr marL="0" indent="0">
              <a:buNone/>
            </a:pPr>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43</a:t>
            </a:fld>
            <a:endParaRPr lang="en-US" sz="850" dirty="0"/>
          </a:p>
        </p:txBody>
      </p:sp>
      <p:sp>
        <p:nvSpPr>
          <p:cNvPr id="7" name="Text Placeholder 6"/>
          <p:cNvSpPr>
            <a:spLocks noGrp="1"/>
          </p:cNvSpPr>
          <p:nvPr>
            <p:ph type="body" sz="quarter" idx="13"/>
          </p:nvPr>
        </p:nvSpPr>
        <p:spPr/>
        <p:txBody>
          <a:bodyPr/>
          <a:lstStyle/>
          <a:p>
            <a:endParaRPr lang="en-US"/>
          </a:p>
        </p:txBody>
      </p:sp>
      <p:sp>
        <p:nvSpPr>
          <p:cNvPr id="6" name="TextBox 5"/>
          <p:cNvSpPr txBox="1"/>
          <p:nvPr/>
        </p:nvSpPr>
        <p:spPr>
          <a:xfrm>
            <a:off x="12121007" y="6669983"/>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TextBox 7"/>
          <p:cNvSpPr txBox="1"/>
          <p:nvPr/>
        </p:nvSpPr>
        <p:spPr>
          <a:xfrm>
            <a:off x="11849637" y="6404358"/>
            <a:ext cx="339188" cy="453642"/>
          </a:xfrm>
          <a:prstGeom prst="rect">
            <a:avLst/>
          </a:prstGeom>
          <a:noFill/>
        </p:spPr>
        <p:txBody>
          <a:bodyPr wrap="none" lIns="0" tIns="0" rIns="0" bIns="0" rtlCol="0">
            <a:noAutofit/>
          </a:bodyPr>
          <a:lstStyle/>
          <a:p>
            <a:pPr>
              <a:lnSpc>
                <a:spcPct val="90000"/>
              </a:lnSpc>
            </a:pPr>
            <a:r>
              <a:rPr lang="en-US" dirty="0" smtClean="0"/>
              <a:t>S</a:t>
            </a:r>
          </a:p>
        </p:txBody>
      </p:sp>
      <p:grpSp>
        <p:nvGrpSpPr>
          <p:cNvPr id="64" name="Group 63"/>
          <p:cNvGrpSpPr/>
          <p:nvPr/>
        </p:nvGrpSpPr>
        <p:grpSpPr>
          <a:xfrm>
            <a:off x="7733025" y="1308425"/>
            <a:ext cx="1901294" cy="1998836"/>
            <a:chOff x="7643224" y="2034177"/>
            <a:chExt cx="1610627" cy="1516815"/>
          </a:xfrm>
        </p:grpSpPr>
        <p:grpSp>
          <p:nvGrpSpPr>
            <p:cNvPr id="29" name="Group 28"/>
            <p:cNvGrpSpPr/>
            <p:nvPr/>
          </p:nvGrpSpPr>
          <p:grpSpPr>
            <a:xfrm>
              <a:off x="7643224" y="2034177"/>
              <a:ext cx="1610627" cy="1081063"/>
              <a:chOff x="8160664" y="2034177"/>
              <a:chExt cx="1610627" cy="1081063"/>
            </a:xfrm>
          </p:grpSpPr>
          <p:sp>
            <p:nvSpPr>
              <p:cNvPr id="4" name="Oval 3"/>
              <p:cNvSpPr/>
              <p:nvPr/>
            </p:nvSpPr>
            <p:spPr bwMode="gray">
              <a:xfrm>
                <a:off x="8777287" y="2034177"/>
                <a:ext cx="388067" cy="352748"/>
              </a:xfrm>
              <a:prstGeom prst="ellipse">
                <a:avLst/>
              </a:prstGeom>
              <a:solidFill>
                <a:srgbClr val="41555E"/>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A</a:t>
                </a:r>
              </a:p>
            </p:txBody>
          </p:sp>
          <p:sp>
            <p:nvSpPr>
              <p:cNvPr id="12" name="Oval 11"/>
              <p:cNvSpPr/>
              <p:nvPr/>
            </p:nvSpPr>
            <p:spPr bwMode="gray">
              <a:xfrm>
                <a:off x="8160664" y="2762492"/>
                <a:ext cx="388067" cy="352748"/>
              </a:xfrm>
              <a:prstGeom prst="ellipse">
                <a:avLst/>
              </a:prstGeom>
              <a:solidFill>
                <a:srgbClr val="0000FF"/>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B</a:t>
                </a:r>
              </a:p>
            </p:txBody>
          </p:sp>
          <p:sp>
            <p:nvSpPr>
              <p:cNvPr id="13" name="Oval 12"/>
              <p:cNvSpPr/>
              <p:nvPr/>
            </p:nvSpPr>
            <p:spPr bwMode="gray">
              <a:xfrm>
                <a:off x="9383224" y="2762492"/>
                <a:ext cx="388067" cy="352748"/>
              </a:xfrm>
              <a:prstGeom prst="ellipse">
                <a:avLst/>
              </a:prstGeom>
              <a:solidFill>
                <a:srgbClr val="0000FF"/>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C</a:t>
                </a:r>
                <a:endParaRPr lang="en-US" dirty="0" smtClean="0"/>
              </a:p>
            </p:txBody>
          </p:sp>
          <p:cxnSp>
            <p:nvCxnSpPr>
              <p:cNvPr id="15" name="Straight Connector 14"/>
              <p:cNvCxnSpPr>
                <a:stCxn id="12" idx="7"/>
                <a:endCxn id="4" idx="3"/>
              </p:cNvCxnSpPr>
              <p:nvPr/>
            </p:nvCxnSpPr>
            <p:spPr>
              <a:xfrm flipV="1">
                <a:off x="8491900" y="2335266"/>
                <a:ext cx="342218" cy="478885"/>
              </a:xfrm>
              <a:prstGeom prst="line">
                <a:avLst/>
              </a:prstGeom>
              <a:ln w="28575"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3" idx="1"/>
                <a:endCxn id="4" idx="5"/>
              </p:cNvCxnSpPr>
              <p:nvPr/>
            </p:nvCxnSpPr>
            <p:spPr>
              <a:xfrm flipH="1" flipV="1">
                <a:off x="9108523" y="2335266"/>
                <a:ext cx="331531" cy="478885"/>
              </a:xfrm>
              <a:prstGeom prst="line">
                <a:avLst/>
              </a:prstGeom>
              <a:ln w="28575"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7655493" y="3210004"/>
              <a:ext cx="305749" cy="340988"/>
            </a:xfrm>
            <a:prstGeom prst="rect">
              <a:avLst/>
            </a:prstGeom>
            <a:noFill/>
          </p:spPr>
          <p:txBody>
            <a:bodyPr wrap="none" lIns="0" tIns="0" rIns="0" bIns="0" rtlCol="0">
              <a:noAutofit/>
            </a:bodyPr>
            <a:lstStyle/>
            <a:p>
              <a:pPr algn="ctr">
                <a:lnSpc>
                  <a:spcPct val="90000"/>
                </a:lnSpc>
              </a:pPr>
              <a:r>
                <a:rPr lang="en-US" dirty="0" smtClean="0"/>
                <a:t>4</a:t>
              </a:r>
            </a:p>
          </p:txBody>
        </p:sp>
        <p:sp>
          <p:nvSpPr>
            <p:cNvPr id="63" name="TextBox 62"/>
            <p:cNvSpPr txBox="1"/>
            <p:nvPr/>
          </p:nvSpPr>
          <p:spPr>
            <a:xfrm>
              <a:off x="8936853" y="3210004"/>
              <a:ext cx="305749" cy="340988"/>
            </a:xfrm>
            <a:prstGeom prst="rect">
              <a:avLst/>
            </a:prstGeom>
            <a:noFill/>
          </p:spPr>
          <p:txBody>
            <a:bodyPr wrap="none" lIns="0" tIns="0" rIns="0" bIns="0" rtlCol="0">
              <a:noAutofit/>
            </a:bodyPr>
            <a:lstStyle/>
            <a:p>
              <a:pPr algn="ctr">
                <a:lnSpc>
                  <a:spcPct val="90000"/>
                </a:lnSpc>
              </a:pPr>
              <a:r>
                <a:rPr lang="en-US" dirty="0" smtClean="0"/>
                <a:t>12</a:t>
              </a:r>
            </a:p>
          </p:txBody>
        </p:sp>
      </p:grpSp>
      <p:grpSp>
        <p:nvGrpSpPr>
          <p:cNvPr id="14" name="Group 13"/>
          <p:cNvGrpSpPr/>
          <p:nvPr/>
        </p:nvGrpSpPr>
        <p:grpSpPr>
          <a:xfrm>
            <a:off x="5734408" y="3820939"/>
            <a:ext cx="2011619" cy="2297865"/>
            <a:chOff x="6078738" y="3820940"/>
            <a:chExt cx="1692947" cy="1977164"/>
          </a:xfrm>
        </p:grpSpPr>
        <p:grpSp>
          <p:nvGrpSpPr>
            <p:cNvPr id="9" name="Group 8"/>
            <p:cNvGrpSpPr/>
            <p:nvPr/>
          </p:nvGrpSpPr>
          <p:grpSpPr>
            <a:xfrm>
              <a:off x="6078738" y="3820940"/>
              <a:ext cx="1692947" cy="1528572"/>
              <a:chOff x="6078738" y="3820940"/>
              <a:chExt cx="1692947" cy="1528572"/>
            </a:xfrm>
          </p:grpSpPr>
          <p:grpSp>
            <p:nvGrpSpPr>
              <p:cNvPr id="55" name="Group 54"/>
              <p:cNvGrpSpPr/>
              <p:nvPr/>
            </p:nvGrpSpPr>
            <p:grpSpPr>
              <a:xfrm>
                <a:off x="6078738" y="3820940"/>
                <a:ext cx="1692947" cy="1092821"/>
                <a:chOff x="6078738" y="3820940"/>
                <a:chExt cx="1692947" cy="1092821"/>
              </a:xfrm>
            </p:grpSpPr>
            <p:grpSp>
              <p:nvGrpSpPr>
                <p:cNvPr id="46" name="Group 45"/>
                <p:cNvGrpSpPr/>
                <p:nvPr/>
              </p:nvGrpSpPr>
              <p:grpSpPr>
                <a:xfrm>
                  <a:off x="6078738" y="3820940"/>
                  <a:ext cx="1692947" cy="1092821"/>
                  <a:chOff x="6078738" y="3820940"/>
                  <a:chExt cx="1692947" cy="1092821"/>
                </a:xfrm>
              </p:grpSpPr>
              <p:grpSp>
                <p:nvGrpSpPr>
                  <p:cNvPr id="30" name="Group 29"/>
                  <p:cNvGrpSpPr/>
                  <p:nvPr/>
                </p:nvGrpSpPr>
                <p:grpSpPr>
                  <a:xfrm>
                    <a:off x="6078738" y="3820940"/>
                    <a:ext cx="1692947" cy="1092821"/>
                    <a:chOff x="8230744" y="3762149"/>
                    <a:chExt cx="1692947" cy="1092821"/>
                  </a:xfrm>
                </p:grpSpPr>
                <p:sp>
                  <p:nvSpPr>
                    <p:cNvPr id="24" name="Oval 23"/>
                    <p:cNvSpPr/>
                    <p:nvPr/>
                  </p:nvSpPr>
                  <p:spPr bwMode="gray">
                    <a:xfrm>
                      <a:off x="8847904" y="3762149"/>
                      <a:ext cx="388067" cy="352748"/>
                    </a:xfrm>
                    <a:prstGeom prst="ellipse">
                      <a:avLst/>
                    </a:prstGeom>
                    <a:solidFill>
                      <a:srgbClr val="41555E"/>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A</a:t>
                      </a:r>
                    </a:p>
                  </p:txBody>
                </p:sp>
                <p:sp>
                  <p:nvSpPr>
                    <p:cNvPr id="25" name="Oval 24"/>
                    <p:cNvSpPr/>
                    <p:nvPr/>
                  </p:nvSpPr>
                  <p:spPr bwMode="gray">
                    <a:xfrm>
                      <a:off x="8230744" y="4502222"/>
                      <a:ext cx="388067" cy="352748"/>
                    </a:xfrm>
                    <a:prstGeom prst="ellipse">
                      <a:avLst/>
                    </a:prstGeom>
                    <a:solidFill>
                      <a:srgbClr val="0000FF"/>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B</a:t>
                      </a:r>
                    </a:p>
                  </p:txBody>
                </p:sp>
                <p:sp>
                  <p:nvSpPr>
                    <p:cNvPr id="26" name="Oval 25"/>
                    <p:cNvSpPr/>
                    <p:nvPr/>
                  </p:nvSpPr>
                  <p:spPr bwMode="gray">
                    <a:xfrm>
                      <a:off x="9535624" y="4502222"/>
                      <a:ext cx="388067" cy="352748"/>
                    </a:xfrm>
                    <a:prstGeom prst="ellipse">
                      <a:avLst/>
                    </a:prstGeom>
                    <a:solidFill>
                      <a:srgbClr val="0000FF"/>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C</a:t>
                      </a:r>
                      <a:endParaRPr lang="en-US" dirty="0" smtClean="0"/>
                    </a:p>
                  </p:txBody>
                </p:sp>
                <p:cxnSp>
                  <p:nvCxnSpPr>
                    <p:cNvPr id="27" name="Straight Connector 26"/>
                    <p:cNvCxnSpPr>
                      <a:stCxn id="25" idx="7"/>
                      <a:endCxn id="24" idx="3"/>
                    </p:cNvCxnSpPr>
                    <p:nvPr/>
                  </p:nvCxnSpPr>
                  <p:spPr>
                    <a:xfrm flipV="1">
                      <a:off x="8561980" y="4063239"/>
                      <a:ext cx="342755" cy="490642"/>
                    </a:xfrm>
                    <a:prstGeom prst="line">
                      <a:avLst/>
                    </a:prstGeom>
                    <a:ln w="28575"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1"/>
                      <a:endCxn id="24" idx="5"/>
                    </p:cNvCxnSpPr>
                    <p:nvPr/>
                  </p:nvCxnSpPr>
                  <p:spPr>
                    <a:xfrm flipH="1" flipV="1">
                      <a:off x="9179140" y="4063239"/>
                      <a:ext cx="413316" cy="490642"/>
                    </a:xfrm>
                    <a:prstGeom prst="line">
                      <a:avLst/>
                    </a:prstGeom>
                    <a:ln w="28575"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sp>
                <p:nvSpPr>
                  <p:cNvPr id="41" name="Oval 40"/>
                  <p:cNvSpPr/>
                  <p:nvPr/>
                </p:nvSpPr>
                <p:spPr bwMode="gray">
                  <a:xfrm>
                    <a:off x="6695898" y="4561949"/>
                    <a:ext cx="388067" cy="350876"/>
                  </a:xfrm>
                  <a:prstGeom prst="ellipse">
                    <a:avLst/>
                  </a:prstGeom>
                  <a:solidFill>
                    <a:srgbClr val="800000"/>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D</a:t>
                    </a:r>
                    <a:endParaRPr lang="en-US" dirty="0" smtClean="0"/>
                  </a:p>
                </p:txBody>
              </p:sp>
            </p:grpSp>
            <p:cxnSp>
              <p:nvCxnSpPr>
                <p:cNvPr id="42" name="Straight Connector 41"/>
                <p:cNvCxnSpPr/>
                <p:nvPr/>
              </p:nvCxnSpPr>
              <p:spPr>
                <a:xfrm flipH="1" flipV="1">
                  <a:off x="6887352" y="4173688"/>
                  <a:ext cx="5160" cy="388260"/>
                </a:xfrm>
                <a:prstGeom prst="line">
                  <a:avLst/>
                </a:prstGeom>
                <a:ln w="28575"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6126213" y="5008524"/>
                <a:ext cx="305749" cy="340988"/>
              </a:xfrm>
              <a:prstGeom prst="rect">
                <a:avLst/>
              </a:prstGeom>
              <a:noFill/>
            </p:spPr>
            <p:txBody>
              <a:bodyPr wrap="none" lIns="0" tIns="0" rIns="0" bIns="0" rtlCol="0">
                <a:noAutofit/>
              </a:bodyPr>
              <a:lstStyle/>
              <a:p>
                <a:pPr algn="ctr">
                  <a:lnSpc>
                    <a:spcPct val="90000"/>
                  </a:lnSpc>
                </a:pPr>
                <a:r>
                  <a:rPr lang="en-US" dirty="0" smtClean="0"/>
                  <a:t>4</a:t>
                </a:r>
              </a:p>
            </p:txBody>
          </p:sp>
          <p:sp>
            <p:nvSpPr>
              <p:cNvPr id="66" name="TextBox 65"/>
              <p:cNvSpPr txBox="1"/>
              <p:nvPr/>
            </p:nvSpPr>
            <p:spPr>
              <a:xfrm>
                <a:off x="6749013" y="5008524"/>
                <a:ext cx="305749" cy="340988"/>
              </a:xfrm>
              <a:prstGeom prst="rect">
                <a:avLst/>
              </a:prstGeom>
              <a:noFill/>
            </p:spPr>
            <p:txBody>
              <a:bodyPr wrap="none" lIns="0" tIns="0" rIns="0" bIns="0" rtlCol="0">
                <a:noAutofit/>
              </a:bodyPr>
              <a:lstStyle/>
              <a:p>
                <a:pPr algn="ctr">
                  <a:lnSpc>
                    <a:spcPct val="90000"/>
                  </a:lnSpc>
                </a:pPr>
                <a:r>
                  <a:rPr lang="en-US" dirty="0" smtClean="0"/>
                  <a:t>16</a:t>
                </a:r>
              </a:p>
            </p:txBody>
          </p:sp>
          <p:sp>
            <p:nvSpPr>
              <p:cNvPr id="67" name="TextBox 66"/>
              <p:cNvSpPr txBox="1"/>
              <p:nvPr/>
            </p:nvSpPr>
            <p:spPr>
              <a:xfrm>
                <a:off x="7442373" y="5008524"/>
                <a:ext cx="305749" cy="340988"/>
              </a:xfrm>
              <a:prstGeom prst="rect">
                <a:avLst/>
              </a:prstGeom>
              <a:noFill/>
            </p:spPr>
            <p:txBody>
              <a:bodyPr wrap="none" lIns="0" tIns="0" rIns="0" bIns="0" rtlCol="0">
                <a:noAutofit/>
              </a:bodyPr>
              <a:lstStyle/>
              <a:p>
                <a:pPr algn="ctr">
                  <a:lnSpc>
                    <a:spcPct val="90000"/>
                  </a:lnSpc>
                </a:pPr>
                <a:r>
                  <a:rPr lang="en-US" dirty="0" smtClean="0"/>
                  <a:t>12</a:t>
                </a:r>
              </a:p>
            </p:txBody>
          </p:sp>
        </p:grpSp>
        <p:sp>
          <p:nvSpPr>
            <p:cNvPr id="11" name="TextBox 10"/>
            <p:cNvSpPr txBox="1"/>
            <p:nvPr/>
          </p:nvSpPr>
          <p:spPr>
            <a:xfrm>
              <a:off x="6375833" y="5374791"/>
              <a:ext cx="1141750" cy="423313"/>
            </a:xfrm>
            <a:prstGeom prst="rect">
              <a:avLst/>
            </a:prstGeom>
            <a:noFill/>
          </p:spPr>
          <p:txBody>
            <a:bodyPr wrap="none" lIns="0" tIns="0" rIns="0" bIns="0" rtlCol="0">
              <a:noAutofit/>
            </a:bodyPr>
            <a:lstStyle/>
            <a:p>
              <a:pPr algn="ctr">
                <a:lnSpc>
                  <a:spcPct val="90000"/>
                </a:lnSpc>
              </a:pPr>
              <a:r>
                <a:rPr lang="en-US" dirty="0"/>
                <a:t>e</a:t>
              </a:r>
              <a:r>
                <a:rPr lang="en-US" dirty="0" smtClean="0"/>
                <a:t>xclusive = 0</a:t>
              </a:r>
            </a:p>
          </p:txBody>
        </p:sp>
      </p:grpSp>
      <p:grpSp>
        <p:nvGrpSpPr>
          <p:cNvPr id="17" name="Group 16"/>
          <p:cNvGrpSpPr/>
          <p:nvPr/>
        </p:nvGrpSpPr>
        <p:grpSpPr>
          <a:xfrm>
            <a:off x="9142264" y="3540440"/>
            <a:ext cx="1800578" cy="3012973"/>
            <a:chOff x="9539962" y="3820940"/>
            <a:chExt cx="1482336" cy="2591372"/>
          </a:xfrm>
        </p:grpSpPr>
        <p:grpSp>
          <p:nvGrpSpPr>
            <p:cNvPr id="10" name="Group 9"/>
            <p:cNvGrpSpPr/>
            <p:nvPr/>
          </p:nvGrpSpPr>
          <p:grpSpPr>
            <a:xfrm>
              <a:off x="9539962" y="3820940"/>
              <a:ext cx="1482336" cy="2210082"/>
              <a:chOff x="9539962" y="3820940"/>
              <a:chExt cx="1482336" cy="2210082"/>
            </a:xfrm>
          </p:grpSpPr>
          <p:grpSp>
            <p:nvGrpSpPr>
              <p:cNvPr id="61" name="Group 60"/>
              <p:cNvGrpSpPr/>
              <p:nvPr/>
            </p:nvGrpSpPr>
            <p:grpSpPr>
              <a:xfrm>
                <a:off x="9539962" y="3820940"/>
                <a:ext cx="1482336" cy="1780658"/>
                <a:chOff x="9187174" y="3891034"/>
                <a:chExt cx="1482336" cy="1780658"/>
              </a:xfrm>
            </p:grpSpPr>
            <p:grpSp>
              <p:nvGrpSpPr>
                <p:cNvPr id="47" name="Group 46"/>
                <p:cNvGrpSpPr/>
                <p:nvPr/>
              </p:nvGrpSpPr>
              <p:grpSpPr>
                <a:xfrm>
                  <a:off x="9187174" y="3891034"/>
                  <a:ext cx="1482336" cy="1780658"/>
                  <a:chOff x="6224134" y="3820940"/>
                  <a:chExt cx="1482336" cy="1780658"/>
                </a:xfrm>
              </p:grpSpPr>
              <p:grpSp>
                <p:nvGrpSpPr>
                  <p:cNvPr id="48" name="Group 47"/>
                  <p:cNvGrpSpPr/>
                  <p:nvPr/>
                </p:nvGrpSpPr>
                <p:grpSpPr>
                  <a:xfrm>
                    <a:off x="6224134" y="3820940"/>
                    <a:ext cx="1482336" cy="1780658"/>
                    <a:chOff x="8376140" y="3762149"/>
                    <a:chExt cx="1482336" cy="1780658"/>
                  </a:xfrm>
                </p:grpSpPr>
                <p:sp>
                  <p:nvSpPr>
                    <p:cNvPr id="50" name="Oval 49"/>
                    <p:cNvSpPr/>
                    <p:nvPr/>
                  </p:nvSpPr>
                  <p:spPr bwMode="gray">
                    <a:xfrm>
                      <a:off x="8932396" y="3762149"/>
                      <a:ext cx="388067" cy="352748"/>
                    </a:xfrm>
                    <a:prstGeom prst="ellipse">
                      <a:avLst/>
                    </a:prstGeom>
                    <a:solidFill>
                      <a:srgbClr val="41555E"/>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A</a:t>
                      </a:r>
                    </a:p>
                  </p:txBody>
                </p:sp>
                <p:sp>
                  <p:nvSpPr>
                    <p:cNvPr id="51" name="Oval 50"/>
                    <p:cNvSpPr/>
                    <p:nvPr/>
                  </p:nvSpPr>
                  <p:spPr bwMode="gray">
                    <a:xfrm>
                      <a:off x="8376140" y="5190059"/>
                      <a:ext cx="388067" cy="352748"/>
                    </a:xfrm>
                    <a:prstGeom prst="ellipse">
                      <a:avLst/>
                    </a:prstGeom>
                    <a:solidFill>
                      <a:srgbClr val="0000FF"/>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B</a:t>
                      </a:r>
                    </a:p>
                  </p:txBody>
                </p:sp>
                <p:sp>
                  <p:nvSpPr>
                    <p:cNvPr id="52" name="Oval 51"/>
                    <p:cNvSpPr/>
                    <p:nvPr/>
                  </p:nvSpPr>
                  <p:spPr bwMode="gray">
                    <a:xfrm>
                      <a:off x="9470409" y="5190059"/>
                      <a:ext cx="388067" cy="352748"/>
                    </a:xfrm>
                    <a:prstGeom prst="ellipse">
                      <a:avLst/>
                    </a:prstGeom>
                    <a:solidFill>
                      <a:srgbClr val="0000FF"/>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C</a:t>
                      </a:r>
                      <a:endParaRPr lang="en-US" dirty="0" smtClean="0"/>
                    </a:p>
                  </p:txBody>
                </p:sp>
                <p:cxnSp>
                  <p:nvCxnSpPr>
                    <p:cNvPr id="53" name="Straight Connector 52"/>
                    <p:cNvCxnSpPr>
                      <a:endCxn id="49" idx="3"/>
                    </p:cNvCxnSpPr>
                    <p:nvPr/>
                  </p:nvCxnSpPr>
                  <p:spPr>
                    <a:xfrm flipV="1">
                      <a:off x="8696737" y="4814662"/>
                      <a:ext cx="292490" cy="414840"/>
                    </a:xfrm>
                    <a:prstGeom prst="line">
                      <a:avLst/>
                    </a:prstGeom>
                    <a:ln w="28575"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2" idx="1"/>
                      <a:endCxn id="49" idx="5"/>
                    </p:cNvCxnSpPr>
                    <p:nvPr/>
                  </p:nvCxnSpPr>
                  <p:spPr>
                    <a:xfrm flipH="1" flipV="1">
                      <a:off x="9263632" y="4814662"/>
                      <a:ext cx="263608" cy="427056"/>
                    </a:xfrm>
                    <a:prstGeom prst="line">
                      <a:avLst/>
                    </a:prstGeom>
                    <a:ln w="28575"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sp>
                <p:nvSpPr>
                  <p:cNvPr id="49" name="Oval 48"/>
                  <p:cNvSpPr/>
                  <p:nvPr/>
                </p:nvSpPr>
                <p:spPr bwMode="gray">
                  <a:xfrm>
                    <a:off x="6780390" y="4573962"/>
                    <a:ext cx="388067" cy="350876"/>
                  </a:xfrm>
                  <a:prstGeom prst="ellipse">
                    <a:avLst/>
                  </a:prstGeom>
                  <a:solidFill>
                    <a:srgbClr val="800000"/>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D</a:t>
                    </a:r>
                    <a:endParaRPr lang="en-US" dirty="0" smtClean="0"/>
                  </a:p>
                </p:txBody>
              </p:sp>
            </p:grpSp>
            <p:cxnSp>
              <p:nvCxnSpPr>
                <p:cNvPr id="56" name="Straight Connector 55"/>
                <p:cNvCxnSpPr/>
                <p:nvPr/>
              </p:nvCxnSpPr>
              <p:spPr>
                <a:xfrm flipH="1" flipV="1">
                  <a:off x="9932182" y="4243782"/>
                  <a:ext cx="10562" cy="400274"/>
                </a:xfrm>
                <a:prstGeom prst="line">
                  <a:avLst/>
                </a:prstGeom>
                <a:ln w="28575"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9590139" y="5690034"/>
                <a:ext cx="305749" cy="340988"/>
              </a:xfrm>
              <a:prstGeom prst="rect">
                <a:avLst/>
              </a:prstGeom>
              <a:noFill/>
            </p:spPr>
            <p:txBody>
              <a:bodyPr wrap="none" lIns="0" tIns="0" rIns="0" bIns="0" rtlCol="0">
                <a:noAutofit/>
              </a:bodyPr>
              <a:lstStyle/>
              <a:p>
                <a:pPr algn="ctr">
                  <a:lnSpc>
                    <a:spcPct val="90000"/>
                  </a:lnSpc>
                </a:pPr>
                <a:r>
                  <a:rPr lang="en-US" dirty="0" smtClean="0"/>
                  <a:t>4</a:t>
                </a:r>
              </a:p>
            </p:txBody>
          </p:sp>
          <p:sp>
            <p:nvSpPr>
              <p:cNvPr id="69" name="TextBox 68"/>
              <p:cNvSpPr txBox="1"/>
              <p:nvPr/>
            </p:nvSpPr>
            <p:spPr>
              <a:xfrm>
                <a:off x="10695099" y="5677822"/>
                <a:ext cx="305749" cy="340988"/>
              </a:xfrm>
              <a:prstGeom prst="rect">
                <a:avLst/>
              </a:prstGeom>
              <a:noFill/>
            </p:spPr>
            <p:txBody>
              <a:bodyPr wrap="none" lIns="0" tIns="0" rIns="0" bIns="0" rtlCol="0">
                <a:noAutofit/>
              </a:bodyPr>
              <a:lstStyle/>
              <a:p>
                <a:pPr algn="ctr">
                  <a:lnSpc>
                    <a:spcPct val="90000"/>
                  </a:lnSpc>
                </a:pPr>
                <a:r>
                  <a:rPr lang="en-US" dirty="0" smtClean="0"/>
                  <a:t>12</a:t>
                </a:r>
              </a:p>
            </p:txBody>
          </p:sp>
          <p:sp>
            <p:nvSpPr>
              <p:cNvPr id="70" name="TextBox 69"/>
              <p:cNvSpPr txBox="1"/>
              <p:nvPr/>
            </p:nvSpPr>
            <p:spPr>
              <a:xfrm>
                <a:off x="10589751" y="4607390"/>
                <a:ext cx="305749" cy="340988"/>
              </a:xfrm>
              <a:prstGeom prst="rect">
                <a:avLst/>
              </a:prstGeom>
              <a:noFill/>
            </p:spPr>
            <p:txBody>
              <a:bodyPr wrap="none" lIns="0" tIns="0" rIns="0" bIns="0" rtlCol="0">
                <a:noAutofit/>
              </a:bodyPr>
              <a:lstStyle/>
              <a:p>
                <a:pPr algn="ctr">
                  <a:lnSpc>
                    <a:spcPct val="90000"/>
                  </a:lnSpc>
                </a:pPr>
                <a:r>
                  <a:rPr lang="en-US" dirty="0" smtClean="0"/>
                  <a:t>16</a:t>
                </a:r>
              </a:p>
            </p:txBody>
          </p:sp>
        </p:grpSp>
        <p:sp>
          <p:nvSpPr>
            <p:cNvPr id="57" name="TextBox 56"/>
            <p:cNvSpPr txBox="1"/>
            <p:nvPr/>
          </p:nvSpPr>
          <p:spPr>
            <a:xfrm>
              <a:off x="9735483" y="5988999"/>
              <a:ext cx="1141750" cy="423313"/>
            </a:xfrm>
            <a:prstGeom prst="rect">
              <a:avLst/>
            </a:prstGeom>
            <a:noFill/>
          </p:spPr>
          <p:txBody>
            <a:bodyPr wrap="none" lIns="0" tIns="0" rIns="0" bIns="0" rtlCol="0">
              <a:noAutofit/>
            </a:bodyPr>
            <a:lstStyle/>
            <a:p>
              <a:pPr algn="ctr">
                <a:lnSpc>
                  <a:spcPct val="90000"/>
                </a:lnSpc>
              </a:pPr>
              <a:r>
                <a:rPr lang="en-US" dirty="0"/>
                <a:t>e</a:t>
              </a:r>
              <a:r>
                <a:rPr lang="en-US" dirty="0" smtClean="0"/>
                <a:t>xclusive = 1</a:t>
              </a:r>
            </a:p>
          </p:txBody>
        </p:sp>
      </p:grpSp>
    </p:spTree>
    <p:custDataLst>
      <p:tags r:id="rId1"/>
    </p:custDataLst>
    <p:extLst>
      <p:ext uri="{BB962C8B-B14F-4D97-AF65-F5344CB8AC3E}">
        <p14:creationId xmlns:p14="http://schemas.microsoft.com/office/powerpoint/2010/main" val="3237711144"/>
      </p:ext>
    </p:extLst>
  </p:cSld>
  <p:clrMapOvr>
    <a:masterClrMapping/>
  </p:clrMapOvr>
  <mc:AlternateContent xmlns:mc="http://schemas.openxmlformats.org/markup-compatibility/2006" xmlns:p14="http://schemas.microsoft.com/office/powerpoint/2010/main">
    <mc:Choice Requires="p14">
      <p:transition spd="med" p14:dur="700" advTm="85056">
        <p:fade/>
      </p:transition>
    </mc:Choice>
    <mc:Fallback xmlns="">
      <p:transition xmlns:p14="http://schemas.microsoft.com/office/powerpoint/2010/main" spd="med" advTm="85056">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a:t>
            </a:r>
            <a:r>
              <a:rPr lang="en-US" dirty="0" smtClean="0"/>
              <a:t>Server Push</a:t>
            </a:r>
            <a:endParaRPr lang="en-US" dirty="0"/>
          </a:p>
        </p:txBody>
      </p:sp>
      <p:sp>
        <p:nvSpPr>
          <p:cNvPr id="3" name="Content Placeholder 2"/>
          <p:cNvSpPr>
            <a:spLocks noGrp="1"/>
          </p:cNvSpPr>
          <p:nvPr>
            <p:ph idx="1"/>
          </p:nvPr>
        </p:nvSpPr>
        <p:spPr>
          <a:xfrm>
            <a:off x="531151" y="1981200"/>
            <a:ext cx="11126522" cy="3962400"/>
          </a:xfrm>
        </p:spPr>
        <p:txBody>
          <a:bodyPr/>
          <a:lstStyle/>
          <a:p>
            <a:r>
              <a:rPr lang="en-US" dirty="0"/>
              <a:t>Eliminates the need for resource </a:t>
            </a:r>
            <a:r>
              <a:rPr lang="en-US" dirty="0" err="1"/>
              <a:t>inlining</a:t>
            </a:r>
            <a:r>
              <a:rPr lang="en-US" dirty="0"/>
              <a:t>.</a:t>
            </a:r>
          </a:p>
          <a:p>
            <a:r>
              <a:rPr lang="en-US" dirty="0"/>
              <a:t>Lets the server populate the browser’s cache in advance of the browser asking for the resource to put in the cache.</a:t>
            </a:r>
          </a:p>
          <a:p>
            <a:r>
              <a:rPr lang="en-US" dirty="0"/>
              <a:t>No corresponding JavaScript API, but can be combined with SSE</a:t>
            </a:r>
          </a:p>
          <a:p>
            <a:pPr lvl="1"/>
            <a:r>
              <a:rPr lang="en-US" dirty="0"/>
              <a:t>Server pushes stuff into the browser’s cache.</a:t>
            </a:r>
          </a:p>
          <a:p>
            <a:pPr lvl="1"/>
            <a:r>
              <a:rPr lang="en-US" dirty="0"/>
              <a:t>Server uses SSE to tell the browser to go fetch it (but we know it’s already in the browser’s cache).</a:t>
            </a:r>
          </a:p>
          <a:p>
            <a:endParaRPr lang="en-US" dirty="0"/>
          </a:p>
          <a:p>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44</a:t>
            </a:fld>
            <a:endParaRPr lang="en-US" sz="850" dirty="0"/>
          </a:p>
        </p:txBody>
      </p:sp>
      <p:sp>
        <p:nvSpPr>
          <p:cNvPr id="7" name="Text Placeholder 6"/>
          <p:cNvSpPr>
            <a:spLocks noGrp="1"/>
          </p:cNvSpPr>
          <p:nvPr>
            <p:ph type="body" sz="quarter" idx="13"/>
          </p:nvPr>
        </p:nvSpPr>
        <p:spPr/>
        <p:txBody>
          <a:bodyPr/>
          <a:lstStyle/>
          <a:p>
            <a:endParaRPr lang="en-US"/>
          </a:p>
        </p:txBody>
      </p:sp>
      <p:sp>
        <p:nvSpPr>
          <p:cNvPr id="6" name="TextBox 5"/>
          <p:cNvSpPr txBox="1"/>
          <p:nvPr/>
        </p:nvSpPr>
        <p:spPr>
          <a:xfrm>
            <a:off x="11985370" y="6657654"/>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TextBox 7"/>
          <p:cNvSpPr txBox="1"/>
          <p:nvPr/>
        </p:nvSpPr>
        <p:spPr>
          <a:xfrm>
            <a:off x="11849637" y="6404358"/>
            <a:ext cx="339188" cy="453642"/>
          </a:xfrm>
          <a:prstGeom prst="rect">
            <a:avLst/>
          </a:prstGeom>
          <a:noFill/>
        </p:spPr>
        <p:txBody>
          <a:bodyPr wrap="none" lIns="0" tIns="0" rIns="0" bIns="0" rtlCol="0">
            <a:noAutofit/>
          </a:bodyPr>
          <a:lstStyle/>
          <a:p>
            <a:pPr>
              <a:lnSpc>
                <a:spcPct val="90000"/>
              </a:lnSpc>
            </a:pPr>
            <a:r>
              <a:rPr lang="en-US" dirty="0"/>
              <a:t>E</a:t>
            </a:r>
            <a:endParaRPr lang="en-US" dirty="0" smtClean="0"/>
          </a:p>
        </p:txBody>
      </p:sp>
    </p:spTree>
    <p:extLst>
      <p:ext uri="{BB962C8B-B14F-4D97-AF65-F5344CB8AC3E}">
        <p14:creationId xmlns:p14="http://schemas.microsoft.com/office/powerpoint/2010/main" val="426783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HTTP/2 </a:t>
            </a:r>
            <a:r>
              <a:rPr lang="en-US" dirty="0" smtClean="0"/>
              <a:t>Header Compression</a:t>
            </a:r>
            <a:endParaRPr lang="en-US" dirty="0"/>
          </a:p>
        </p:txBody>
      </p:sp>
      <p:sp>
        <p:nvSpPr>
          <p:cNvPr id="3" name="Content Placeholder 2"/>
          <p:cNvSpPr>
            <a:spLocks noGrp="1"/>
          </p:cNvSpPr>
          <p:nvPr>
            <p:ph idx="1"/>
          </p:nvPr>
        </p:nvSpPr>
        <p:spPr>
          <a:xfrm>
            <a:off x="531151" y="1981200"/>
            <a:ext cx="5563261" cy="3962400"/>
          </a:xfrm>
        </p:spPr>
        <p:txBody>
          <a:bodyPr/>
          <a:lstStyle/>
          <a:p>
            <a:r>
              <a:rPr lang="en-US" dirty="0"/>
              <a:t>Observation: most of the headers are the same in a given stream</a:t>
            </a:r>
          </a:p>
          <a:p>
            <a:pPr lvl="1"/>
            <a:r>
              <a:rPr lang="en-US" dirty="0"/>
              <a:t>Host: Accept: user-agent: etc.</a:t>
            </a:r>
          </a:p>
          <a:p>
            <a:r>
              <a:rPr lang="en-US" dirty="0"/>
              <a:t>Why send them every time?</a:t>
            </a:r>
          </a:p>
          <a:p>
            <a:r>
              <a:rPr lang="en-US" dirty="0"/>
              <a:t>Have the server and the client keep tables of headers, then just send references and updates to the tables.</a:t>
            </a:r>
          </a:p>
          <a:p>
            <a:endParaRPr lang="en-US" dirty="0"/>
          </a:p>
          <a:p>
            <a:endParaRPr lang="en-US" dirty="0"/>
          </a:p>
          <a:p>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45</a:t>
            </a:fld>
            <a:endParaRPr lang="en-US" sz="850" dirty="0"/>
          </a:p>
        </p:txBody>
      </p:sp>
      <p:sp>
        <p:nvSpPr>
          <p:cNvPr id="7" name="Text Placeholder 6"/>
          <p:cNvSpPr>
            <a:spLocks noGrp="1"/>
          </p:cNvSpPr>
          <p:nvPr>
            <p:ph type="body" sz="quarter" idx="13"/>
          </p:nvPr>
        </p:nvSpPr>
        <p:spPr/>
        <p:txBody>
          <a:bodyPr/>
          <a:lstStyle/>
          <a:p>
            <a:r>
              <a:rPr lang="en-US" dirty="0" smtClean="0"/>
              <a:t>Known as HPACK</a:t>
            </a:r>
            <a:endParaRPr lang="en-US" dirty="0"/>
          </a:p>
        </p:txBody>
      </p:sp>
      <p:pic>
        <p:nvPicPr>
          <p:cNvPr id="8" name="Picture 7"/>
          <p:cNvPicPr>
            <a:picLocks noChangeAspect="1"/>
          </p:cNvPicPr>
          <p:nvPr/>
        </p:nvPicPr>
        <p:blipFill>
          <a:blip r:embed="rId3"/>
          <a:stretch>
            <a:fillRect/>
          </a:stretch>
        </p:blipFill>
        <p:spPr>
          <a:xfrm>
            <a:off x="6246812" y="1981200"/>
            <a:ext cx="5630227" cy="3505200"/>
          </a:xfrm>
          <a:prstGeom prst="rect">
            <a:avLst/>
          </a:prstGeom>
        </p:spPr>
      </p:pic>
      <p:sp>
        <p:nvSpPr>
          <p:cNvPr id="6" name="TextBox 5"/>
          <p:cNvSpPr txBox="1"/>
          <p:nvPr/>
        </p:nvSpPr>
        <p:spPr>
          <a:xfrm>
            <a:off x="12010031" y="6682312"/>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426178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HTTP/2 Upgrade from HTTP/1.1</a:t>
            </a:r>
            <a:endParaRPr lang="en-US" dirty="0"/>
          </a:p>
        </p:txBody>
      </p:sp>
      <p:sp>
        <p:nvSpPr>
          <p:cNvPr id="3" name="Content Placeholder 2"/>
          <p:cNvSpPr>
            <a:spLocks noGrp="1"/>
          </p:cNvSpPr>
          <p:nvPr>
            <p:ph idx="1"/>
          </p:nvPr>
        </p:nvSpPr>
        <p:spPr/>
        <p:txBody>
          <a:bodyPr/>
          <a:lstStyle/>
          <a:p>
            <a:r>
              <a:rPr lang="en-US" dirty="0"/>
              <a:t>Not secure</a:t>
            </a:r>
          </a:p>
          <a:p>
            <a:pPr lvl="1"/>
            <a:r>
              <a:rPr lang="en-US" dirty="0"/>
              <a:t>We have to use port 80</a:t>
            </a:r>
          </a:p>
          <a:p>
            <a:pPr lvl="1"/>
            <a:r>
              <a:rPr lang="en-US" dirty="0"/>
              <a:t>Use existing 101 Switching Protocols  from </a:t>
            </a:r>
            <a:r>
              <a:rPr lang="en-US" dirty="0" smtClean="0"/>
              <a:t>HTTP/1.1</a:t>
            </a:r>
            <a:endParaRPr lang="en-US" dirty="0"/>
          </a:p>
          <a:p>
            <a:r>
              <a:rPr lang="en-US" dirty="0"/>
              <a:t>Secure</a:t>
            </a:r>
          </a:p>
          <a:p>
            <a:pPr lvl="1"/>
            <a:r>
              <a:rPr lang="en-US" dirty="0"/>
              <a:t>Next Protocol Negotiation (NPN)</a:t>
            </a:r>
          </a:p>
          <a:p>
            <a:pPr lvl="1"/>
            <a:r>
              <a:rPr lang="en-US" dirty="0"/>
              <a:t>Application Layer Protocol </a:t>
            </a:r>
            <a:r>
              <a:rPr lang="en-US" dirty="0" smtClean="0"/>
              <a:t>Negotiation (ALPN)</a:t>
            </a:r>
            <a:endParaRPr lang="en-US" dirty="0"/>
          </a:p>
          <a:p>
            <a:endParaRPr lang="en-US" dirty="0"/>
          </a:p>
          <a:p>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46</a:t>
            </a:fld>
            <a:endParaRPr lang="en-US" sz="850" dirty="0"/>
          </a:p>
        </p:txBody>
      </p:sp>
      <p:sp>
        <p:nvSpPr>
          <p:cNvPr id="6" name="Text Placeholder 5"/>
          <p:cNvSpPr>
            <a:spLocks noGrp="1"/>
          </p:cNvSpPr>
          <p:nvPr>
            <p:ph type="body" sz="quarter" idx="13"/>
          </p:nvPr>
        </p:nvSpPr>
        <p:spPr/>
        <p:txBody>
          <a:bodyPr/>
          <a:lstStyle/>
          <a:p>
            <a:r>
              <a:rPr lang="en-US" dirty="0"/>
              <a:t>Secure or not-secure?</a:t>
            </a:r>
          </a:p>
          <a:p>
            <a:endParaRPr lang="en-US" dirty="0"/>
          </a:p>
        </p:txBody>
      </p:sp>
      <p:sp>
        <p:nvSpPr>
          <p:cNvPr id="7" name="TextBox 6"/>
          <p:cNvSpPr txBox="1"/>
          <p:nvPr/>
        </p:nvSpPr>
        <p:spPr>
          <a:xfrm>
            <a:off x="12047023" y="6706970"/>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86251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HTTP/2 Upgrade from HTTP/1.1</a:t>
            </a:r>
            <a:endParaRPr lang="en-US" dirty="0"/>
          </a:p>
        </p:txBody>
      </p:sp>
      <p:sp>
        <p:nvSpPr>
          <p:cNvPr id="3" name="Content Placeholder 2"/>
          <p:cNvSpPr>
            <a:spLocks noGrp="1"/>
          </p:cNvSpPr>
          <p:nvPr>
            <p:ph idx="1"/>
          </p:nvPr>
        </p:nvSpPr>
        <p:spPr/>
        <p:txBody>
          <a:bodyPr/>
          <a:lstStyle/>
          <a:p>
            <a:r>
              <a:rPr lang="en-US" dirty="0"/>
              <a:t>Not secure</a:t>
            </a:r>
          </a:p>
          <a:p>
            <a:pPr lvl="1"/>
            <a:r>
              <a:rPr lang="en-US" dirty="0"/>
              <a:t>We have to use port 80</a:t>
            </a:r>
          </a:p>
          <a:p>
            <a:pPr lvl="1"/>
            <a:r>
              <a:rPr lang="en-US" dirty="0"/>
              <a:t>Use existing 101 Switching Protocols  from </a:t>
            </a:r>
            <a:r>
              <a:rPr lang="en-US" dirty="0" smtClean="0"/>
              <a:t>HTTP/1.1</a:t>
            </a:r>
            <a:endParaRPr lang="en-US" dirty="0"/>
          </a:p>
          <a:p>
            <a:r>
              <a:rPr lang="en-US" dirty="0"/>
              <a:t>Secure</a:t>
            </a:r>
          </a:p>
          <a:p>
            <a:pPr lvl="1"/>
            <a:r>
              <a:rPr lang="en-US" dirty="0"/>
              <a:t>Next Protocol Negotiation (NPN)</a:t>
            </a:r>
          </a:p>
          <a:p>
            <a:pPr lvl="1"/>
            <a:r>
              <a:rPr lang="en-US" dirty="0"/>
              <a:t>Application Layer Protocol </a:t>
            </a:r>
            <a:r>
              <a:rPr lang="en-US" dirty="0" smtClean="0"/>
              <a:t>Negotiation (ALPN)</a:t>
            </a:r>
            <a:endParaRPr lang="en-US" dirty="0"/>
          </a:p>
          <a:p>
            <a:endParaRPr lang="en-US" dirty="0"/>
          </a:p>
          <a:p>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47</a:t>
            </a:fld>
            <a:endParaRPr lang="en-US" sz="850" dirty="0"/>
          </a:p>
        </p:txBody>
      </p:sp>
      <p:sp>
        <p:nvSpPr>
          <p:cNvPr id="6" name="Text Placeholder 5"/>
          <p:cNvSpPr>
            <a:spLocks noGrp="1"/>
          </p:cNvSpPr>
          <p:nvPr>
            <p:ph type="body" sz="quarter" idx="13"/>
          </p:nvPr>
        </p:nvSpPr>
        <p:spPr/>
        <p:txBody>
          <a:bodyPr/>
          <a:lstStyle/>
          <a:p>
            <a:r>
              <a:rPr lang="en-US" dirty="0"/>
              <a:t>Secure or not-secure?</a:t>
            </a:r>
          </a:p>
          <a:p>
            <a:endParaRPr lang="en-US" dirty="0"/>
          </a:p>
        </p:txBody>
      </p:sp>
      <p:sp>
        <p:nvSpPr>
          <p:cNvPr id="7" name="TextBox 6"/>
          <p:cNvSpPr txBox="1"/>
          <p:nvPr/>
        </p:nvSpPr>
        <p:spPr>
          <a:xfrm>
            <a:off x="12047023" y="6706970"/>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3866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Criticism of HTTP/2</a:t>
            </a:r>
            <a:endParaRPr lang="en-US" dirty="0"/>
          </a:p>
        </p:txBody>
      </p:sp>
      <p:sp>
        <p:nvSpPr>
          <p:cNvPr id="3" name="Content Placeholder 2"/>
          <p:cNvSpPr>
            <a:spLocks noGrp="1"/>
          </p:cNvSpPr>
          <p:nvPr>
            <p:ph idx="1"/>
          </p:nvPr>
        </p:nvSpPr>
        <p:spPr/>
        <p:txBody>
          <a:bodyPr/>
          <a:lstStyle/>
          <a:p>
            <a:r>
              <a:rPr lang="en-US" dirty="0" smtClean="0"/>
              <a:t>HOL blocking is still a problem, just shuffled around</a:t>
            </a:r>
          </a:p>
          <a:p>
            <a:pPr lvl="1"/>
            <a:r>
              <a:rPr lang="en-US" dirty="0" smtClean="0"/>
              <a:t>HOL blocking can still happen in HEADERS frames</a:t>
            </a:r>
          </a:p>
          <a:p>
            <a:r>
              <a:rPr lang="en-US" dirty="0" smtClean="0"/>
              <a:t>No h2c in Firefox or Chrome</a:t>
            </a:r>
          </a:p>
          <a:p>
            <a:pPr lvl="1"/>
            <a:r>
              <a:rPr lang="en-US" dirty="0" smtClean="0"/>
              <a:t>Mention the IETF RFC-7258</a:t>
            </a:r>
          </a:p>
          <a:p>
            <a:r>
              <a:rPr lang="en-US" dirty="0" smtClean="0"/>
              <a:t>Carbon footprint for all that HPACK  encoding/decoding</a:t>
            </a:r>
          </a:p>
          <a:p>
            <a:r>
              <a:rPr lang="en-US" dirty="0" smtClean="0"/>
              <a:t>Numerous new </a:t>
            </a:r>
            <a:r>
              <a:rPr lang="en-US" dirty="0" err="1" smtClean="0"/>
              <a:t>DoS</a:t>
            </a:r>
            <a:r>
              <a:rPr lang="en-US" dirty="0" smtClean="0"/>
              <a:t> attack vectors</a:t>
            </a:r>
          </a:p>
          <a:p>
            <a:r>
              <a:rPr lang="en-US" dirty="0" smtClean="0"/>
              <a:t>HTTP/2 is orthogonal to </a:t>
            </a:r>
            <a:r>
              <a:rPr lang="en-US" dirty="0" err="1" smtClean="0"/>
              <a:t>WebSocket</a:t>
            </a:r>
            <a:endParaRPr lang="en-US" dirty="0"/>
          </a:p>
        </p:txBody>
      </p:sp>
      <p:sp>
        <p:nvSpPr>
          <p:cNvPr id="4" name="Text Placeholder 3"/>
          <p:cNvSpPr>
            <a:spLocks noGrp="1"/>
          </p:cNvSpPr>
          <p:nvPr>
            <p:ph type="body" sz="quarter" idx="13"/>
          </p:nvPr>
        </p:nvSpPr>
        <p:spPr/>
        <p:txBody>
          <a:bodyPr/>
          <a:lstStyle/>
          <a:p>
            <a:r>
              <a:rPr lang="en-US" dirty="0" smtClean="0"/>
              <a:t>Everybody's </a:t>
            </a:r>
            <a:r>
              <a:rPr lang="en-US" smtClean="0"/>
              <a:t>a Critic</a:t>
            </a:r>
            <a:endParaRPr lang="en-US" dirty="0"/>
          </a:p>
        </p:txBody>
      </p:sp>
      <p:sp>
        <p:nvSpPr>
          <p:cNvPr id="5" name="Slide Number Placeholder 4"/>
          <p:cNvSpPr>
            <a:spLocks noGrp="1"/>
          </p:cNvSpPr>
          <p:nvPr>
            <p:ph type="sldNum" sz="quarter" idx="16"/>
          </p:nvPr>
        </p:nvSpPr>
        <p:spPr/>
        <p:txBody>
          <a:bodyPr/>
          <a:lstStyle/>
          <a:p>
            <a:pPr>
              <a:defRPr/>
            </a:pPr>
            <a:fld id="{6624C6AC-8D69-A946-B2C7-330C96B93F97}" type="slidenum">
              <a:rPr lang="en-US" smtClean="0"/>
              <a:pPr>
                <a:defRPr/>
              </a:pPr>
              <a:t>48</a:t>
            </a:fld>
            <a:endParaRPr lang="en-US"/>
          </a:p>
        </p:txBody>
      </p:sp>
    </p:spTree>
    <p:extLst>
      <p:ext uri="{BB962C8B-B14F-4D97-AF65-F5344CB8AC3E}">
        <p14:creationId xmlns:p14="http://schemas.microsoft.com/office/powerpoint/2010/main" val="25995616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Criticism of HTTP/2</a:t>
            </a:r>
            <a:endParaRPr lang="en-US" dirty="0"/>
          </a:p>
        </p:txBody>
      </p:sp>
      <p:sp>
        <p:nvSpPr>
          <p:cNvPr id="3" name="Content Placeholder 2"/>
          <p:cNvSpPr>
            <a:spLocks noGrp="1"/>
          </p:cNvSpPr>
          <p:nvPr>
            <p:ph idx="1"/>
          </p:nvPr>
        </p:nvSpPr>
        <p:spPr/>
        <p:txBody>
          <a:bodyPr/>
          <a:lstStyle/>
          <a:p>
            <a:r>
              <a:rPr lang="en-US" dirty="0" err="1" smtClean="0"/>
              <a:t>Poul</a:t>
            </a:r>
            <a:r>
              <a:rPr lang="en-US" dirty="0" smtClean="0"/>
              <a:t> Henning-Kamp's rant just before WGLC</a:t>
            </a:r>
          </a:p>
          <a:p>
            <a:pPr lvl="1"/>
            <a:r>
              <a:rPr lang="en-US" dirty="0"/>
              <a:t>http://</a:t>
            </a:r>
            <a:r>
              <a:rPr lang="en-US" dirty="0" err="1"/>
              <a:t>queue.acm.org</a:t>
            </a:r>
            <a:r>
              <a:rPr lang="en-US" dirty="0"/>
              <a:t>/</a:t>
            </a:r>
            <a:r>
              <a:rPr lang="en-US" dirty="0" err="1"/>
              <a:t>detail.cfm?id</a:t>
            </a:r>
            <a:r>
              <a:rPr lang="en-US" dirty="0"/>
              <a:t>=</a:t>
            </a:r>
            <a:r>
              <a:rPr lang="en-US" dirty="0" smtClean="0"/>
              <a:t>2716278</a:t>
            </a:r>
          </a:p>
          <a:p>
            <a:pPr lvl="1"/>
            <a:endParaRPr lang="en-US" dirty="0"/>
          </a:p>
        </p:txBody>
      </p:sp>
      <p:sp>
        <p:nvSpPr>
          <p:cNvPr id="4" name="Text Placeholder 3"/>
          <p:cNvSpPr>
            <a:spLocks noGrp="1"/>
          </p:cNvSpPr>
          <p:nvPr>
            <p:ph type="body" sz="quarter" idx="13"/>
          </p:nvPr>
        </p:nvSpPr>
        <p:spPr/>
        <p:txBody>
          <a:bodyPr/>
          <a:lstStyle/>
          <a:p>
            <a:r>
              <a:rPr lang="en-US" dirty="0" smtClean="0"/>
              <a:t>Everybody's </a:t>
            </a:r>
            <a:r>
              <a:rPr lang="en-US" smtClean="0"/>
              <a:t>a Critic</a:t>
            </a:r>
            <a:endParaRPr lang="en-US" dirty="0"/>
          </a:p>
        </p:txBody>
      </p:sp>
      <p:sp>
        <p:nvSpPr>
          <p:cNvPr id="5" name="Slide Number Placeholder 4"/>
          <p:cNvSpPr>
            <a:spLocks noGrp="1"/>
          </p:cNvSpPr>
          <p:nvPr>
            <p:ph type="sldNum" sz="quarter" idx="16"/>
          </p:nvPr>
        </p:nvSpPr>
        <p:spPr/>
        <p:txBody>
          <a:bodyPr/>
          <a:lstStyle/>
          <a:p>
            <a:pPr>
              <a:defRPr/>
            </a:pPr>
            <a:fld id="{6624C6AC-8D69-A946-B2C7-330C96B93F97}" type="slidenum">
              <a:rPr lang="en-US" smtClean="0"/>
              <a:pPr>
                <a:defRPr/>
              </a:pPr>
              <a:t>49</a:t>
            </a:fld>
            <a:endParaRPr lang="en-US"/>
          </a:p>
        </p:txBody>
      </p:sp>
    </p:spTree>
    <p:extLst>
      <p:ext uri="{BB962C8B-B14F-4D97-AF65-F5344CB8AC3E}">
        <p14:creationId xmlns:p14="http://schemas.microsoft.com/office/powerpoint/2010/main" val="9869690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HTTP/2?</a:t>
            </a:r>
            <a:endParaRPr lang="en-US" dirty="0"/>
          </a:p>
        </p:txBody>
      </p:sp>
      <p:sp>
        <p:nvSpPr>
          <p:cNvPr id="5" name="Content Placeholder 4"/>
          <p:cNvSpPr>
            <a:spLocks noGrp="1"/>
          </p:cNvSpPr>
          <p:nvPr>
            <p:ph idx="1"/>
          </p:nvPr>
        </p:nvSpPr>
        <p:spPr>
          <a:xfrm>
            <a:off x="566431" y="2333948"/>
            <a:ext cx="11126522" cy="3962400"/>
          </a:xfrm>
        </p:spPr>
        <p:txBody>
          <a:bodyPr/>
          <a:lstStyle/>
          <a:p>
            <a:pPr marL="0" indent="0">
              <a:buNone/>
            </a:pPr>
            <a:endParaRPr lang="en-US" dirty="0" smtClean="0"/>
          </a:p>
          <a:p>
            <a:pPr marL="0" indent="0">
              <a:buNone/>
            </a:pPr>
            <a:endParaRPr lang="en-US" dirty="0"/>
          </a:p>
        </p:txBody>
      </p:sp>
      <p:sp>
        <p:nvSpPr>
          <p:cNvPr id="6" name="Text Placeholder 5"/>
          <p:cNvSpPr>
            <a:spLocks noGrp="1"/>
          </p:cNvSpPr>
          <p:nvPr>
            <p:ph type="body" sz="quarter" idx="13"/>
          </p:nvPr>
        </p:nvSpPr>
        <p:spPr/>
        <p:txBody>
          <a:bodyPr/>
          <a:lstStyle/>
          <a:p>
            <a:r>
              <a:rPr lang="en-US" dirty="0" smtClean="0"/>
              <a:t>A Real Life Example</a:t>
            </a:r>
            <a:endParaRPr lang="en-US" dirty="0"/>
          </a:p>
        </p:txBody>
      </p:sp>
      <p:sp>
        <p:nvSpPr>
          <p:cNvPr id="110" name="TextBox 109"/>
          <p:cNvSpPr txBox="1"/>
          <p:nvPr/>
        </p:nvSpPr>
        <p:spPr>
          <a:xfrm>
            <a:off x="5903319" y="-764286"/>
            <a:ext cx="914400" cy="914400"/>
          </a:xfrm>
          <a:prstGeom prst="rect">
            <a:avLst/>
          </a:prstGeom>
          <a:noFill/>
        </p:spPr>
        <p:txBody>
          <a:bodyPr wrap="none" lIns="0" tIns="0" rIns="0" bIns="0" rtlCol="0">
            <a:noAutofit/>
          </a:bodyPr>
          <a:lstStyle/>
          <a:p>
            <a:pPr>
              <a:lnSpc>
                <a:spcPct val="90000"/>
              </a:lnSpc>
            </a:pPr>
            <a:endParaRPr lang="en-US" dirty="0" smtClean="0"/>
          </a:p>
        </p:txBody>
      </p:sp>
      <p:grpSp>
        <p:nvGrpSpPr>
          <p:cNvPr id="11" name="Group 10"/>
          <p:cNvGrpSpPr/>
          <p:nvPr/>
        </p:nvGrpSpPr>
        <p:grpSpPr>
          <a:xfrm>
            <a:off x="1346249" y="1951870"/>
            <a:ext cx="8519009" cy="3549626"/>
            <a:chOff x="1016969" y="1951870"/>
            <a:chExt cx="8519009" cy="3549626"/>
          </a:xfrm>
        </p:grpSpPr>
        <p:sp>
          <p:nvSpPr>
            <p:cNvPr id="2" name="Rectangle 1"/>
            <p:cNvSpPr/>
            <p:nvPr/>
          </p:nvSpPr>
          <p:spPr bwMode="gray">
            <a:xfrm>
              <a:off x="4821458" y="1951870"/>
              <a:ext cx="1516988" cy="505605"/>
            </a:xfrm>
            <a:prstGeom prst="rect">
              <a:avLst/>
            </a:prstGeom>
            <a:solidFill>
              <a:srgbClr val="41555E"/>
            </a:solidFill>
            <a:ln w="19050">
              <a:noFill/>
              <a:miter lim="800000"/>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t>index.html</a:t>
              </a:r>
              <a:endParaRPr lang="en-US" dirty="0" smtClean="0"/>
            </a:p>
          </p:txBody>
        </p:sp>
        <p:sp>
          <p:nvSpPr>
            <p:cNvPr id="3" name="Left Brace 2"/>
            <p:cNvSpPr/>
            <p:nvPr/>
          </p:nvSpPr>
          <p:spPr>
            <a:xfrm rot="5400000">
              <a:off x="5342687" y="-997182"/>
              <a:ext cx="425330" cy="7961252"/>
            </a:xfrm>
            <a:prstGeom prst="leftBrace">
              <a:avLst>
                <a:gd name="adj1" fmla="val 8333"/>
                <a:gd name="adj2" fmla="val 49994"/>
              </a:avLst>
            </a:prstGeom>
            <a:ln w="38100" cmpd="sng">
              <a:solidFill>
                <a:schemeClr val="accent3"/>
              </a:solidFill>
              <a:miter lim="800000"/>
            </a:ln>
            <a:effectLst/>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bwMode="gray">
            <a:xfrm>
              <a:off x="1016969" y="3527483"/>
              <a:ext cx="1469949" cy="411539"/>
            </a:xfrm>
            <a:prstGeom prst="rect">
              <a:avLst/>
            </a:prstGeom>
            <a:solidFill>
              <a:srgbClr val="800000"/>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s</a:t>
              </a:r>
              <a:r>
                <a:rPr lang="en-US" dirty="0" smtClean="0"/>
                <a:t>tyle1.css</a:t>
              </a:r>
            </a:p>
          </p:txBody>
        </p:sp>
        <p:sp>
          <p:nvSpPr>
            <p:cNvPr id="24" name="Rectangle 23"/>
            <p:cNvSpPr/>
            <p:nvPr/>
          </p:nvSpPr>
          <p:spPr bwMode="gray">
            <a:xfrm>
              <a:off x="1016969" y="4179012"/>
              <a:ext cx="1469949" cy="411539"/>
            </a:xfrm>
            <a:prstGeom prst="rect">
              <a:avLst/>
            </a:prstGeom>
            <a:solidFill>
              <a:srgbClr val="800000"/>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style2.css</a:t>
              </a:r>
            </a:p>
          </p:txBody>
        </p:sp>
        <p:sp>
          <p:nvSpPr>
            <p:cNvPr id="9" name="TextBox 8"/>
            <p:cNvSpPr txBox="1"/>
            <p:nvPr/>
          </p:nvSpPr>
          <p:spPr>
            <a:xfrm>
              <a:off x="3562445" y="4091878"/>
              <a:ext cx="152876" cy="937917"/>
            </a:xfrm>
            <a:prstGeom prst="rect">
              <a:avLst/>
            </a:prstGeom>
            <a:noFill/>
          </p:spPr>
          <p:txBody>
            <a:bodyPr wrap="none" lIns="0" tIns="0" rIns="0" bIns="0" rtlCol="0">
              <a:noAutofit/>
            </a:bodyPr>
            <a:lstStyle/>
            <a:p>
              <a:pPr algn="ctr">
                <a:lnSpc>
                  <a:spcPct val="90000"/>
                </a:lnSpc>
              </a:pPr>
              <a:r>
                <a:rPr lang="en-US" b="1" dirty="0" smtClean="0"/>
                <a:t>.</a:t>
              </a:r>
            </a:p>
            <a:p>
              <a:pPr algn="ctr">
                <a:lnSpc>
                  <a:spcPct val="90000"/>
                </a:lnSpc>
              </a:pPr>
              <a:r>
                <a:rPr lang="en-US" b="1" dirty="0" smtClean="0"/>
                <a:t>.</a:t>
              </a:r>
            </a:p>
            <a:p>
              <a:pPr algn="ctr">
                <a:lnSpc>
                  <a:spcPct val="90000"/>
                </a:lnSpc>
              </a:pPr>
              <a:r>
                <a:rPr lang="en-US" b="1" dirty="0" smtClean="0"/>
                <a:t>.</a:t>
              </a:r>
            </a:p>
            <a:p>
              <a:pPr algn="ctr">
                <a:lnSpc>
                  <a:spcPct val="90000"/>
                </a:lnSpc>
              </a:pPr>
              <a:endParaRPr lang="en-US" b="1" dirty="0" smtClean="0"/>
            </a:p>
          </p:txBody>
        </p:sp>
        <p:sp>
          <p:nvSpPr>
            <p:cNvPr id="26" name="Rectangle 25"/>
            <p:cNvSpPr/>
            <p:nvPr/>
          </p:nvSpPr>
          <p:spPr bwMode="gray">
            <a:xfrm>
              <a:off x="2903909" y="3538777"/>
              <a:ext cx="1469949" cy="411539"/>
            </a:xfrm>
            <a:prstGeom prst="rect">
              <a:avLst/>
            </a:prstGeom>
            <a:solidFill>
              <a:srgbClr val="FF6600"/>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script1.js</a:t>
              </a:r>
            </a:p>
          </p:txBody>
        </p:sp>
        <p:sp>
          <p:nvSpPr>
            <p:cNvPr id="28" name="Rectangle 27"/>
            <p:cNvSpPr/>
            <p:nvPr/>
          </p:nvSpPr>
          <p:spPr bwMode="gray">
            <a:xfrm>
              <a:off x="2903909" y="5058383"/>
              <a:ext cx="1469949" cy="411539"/>
            </a:xfrm>
            <a:prstGeom prst="rect">
              <a:avLst/>
            </a:prstGeom>
            <a:solidFill>
              <a:srgbClr val="FF6600"/>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script9.js</a:t>
              </a:r>
            </a:p>
          </p:txBody>
        </p:sp>
        <p:sp>
          <p:nvSpPr>
            <p:cNvPr id="33" name="Rectangle 32"/>
            <p:cNvSpPr/>
            <p:nvPr/>
          </p:nvSpPr>
          <p:spPr bwMode="gray">
            <a:xfrm>
              <a:off x="4879285" y="3550078"/>
              <a:ext cx="1469949" cy="411539"/>
            </a:xfrm>
            <a:prstGeom prst="rect">
              <a:avLst/>
            </a:prstGeom>
            <a:solidFill>
              <a:srgbClr val="3366FF"/>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pic1.jpg</a:t>
              </a:r>
            </a:p>
          </p:txBody>
        </p:sp>
        <p:sp>
          <p:nvSpPr>
            <p:cNvPr id="35" name="Rectangle 34"/>
            <p:cNvSpPr/>
            <p:nvPr/>
          </p:nvSpPr>
          <p:spPr bwMode="gray">
            <a:xfrm>
              <a:off x="4890569" y="5089957"/>
              <a:ext cx="1469949" cy="411539"/>
            </a:xfrm>
            <a:prstGeom prst="rect">
              <a:avLst/>
            </a:prstGeom>
            <a:solidFill>
              <a:srgbClr val="3366FF"/>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pic8.jpg</a:t>
              </a:r>
            </a:p>
          </p:txBody>
        </p:sp>
        <p:sp>
          <p:nvSpPr>
            <p:cNvPr id="36" name="TextBox 35"/>
            <p:cNvSpPr txBox="1"/>
            <p:nvPr/>
          </p:nvSpPr>
          <p:spPr>
            <a:xfrm>
              <a:off x="5514903" y="4079666"/>
              <a:ext cx="152876" cy="937917"/>
            </a:xfrm>
            <a:prstGeom prst="rect">
              <a:avLst/>
            </a:prstGeom>
            <a:noFill/>
          </p:spPr>
          <p:txBody>
            <a:bodyPr wrap="none" lIns="0" tIns="0" rIns="0" bIns="0" rtlCol="0">
              <a:noAutofit/>
            </a:bodyPr>
            <a:lstStyle/>
            <a:p>
              <a:pPr algn="ctr">
                <a:lnSpc>
                  <a:spcPct val="90000"/>
                </a:lnSpc>
              </a:pPr>
              <a:r>
                <a:rPr lang="en-US" b="1" dirty="0" smtClean="0"/>
                <a:t>.</a:t>
              </a:r>
            </a:p>
            <a:p>
              <a:pPr algn="ctr">
                <a:lnSpc>
                  <a:spcPct val="90000"/>
                </a:lnSpc>
              </a:pPr>
              <a:r>
                <a:rPr lang="en-US" b="1" dirty="0" smtClean="0"/>
                <a:t>.</a:t>
              </a:r>
            </a:p>
            <a:p>
              <a:pPr algn="ctr">
                <a:lnSpc>
                  <a:spcPct val="90000"/>
                </a:lnSpc>
              </a:pPr>
              <a:r>
                <a:rPr lang="en-US" b="1" dirty="0" smtClean="0"/>
                <a:t>.</a:t>
              </a:r>
            </a:p>
            <a:p>
              <a:pPr algn="ctr">
                <a:lnSpc>
                  <a:spcPct val="90000"/>
                </a:lnSpc>
              </a:pPr>
              <a:endParaRPr lang="en-US" b="1" dirty="0" smtClean="0"/>
            </a:p>
          </p:txBody>
        </p:sp>
        <p:sp>
          <p:nvSpPr>
            <p:cNvPr id="37" name="Rectangle 36"/>
            <p:cNvSpPr/>
            <p:nvPr/>
          </p:nvSpPr>
          <p:spPr bwMode="gray">
            <a:xfrm>
              <a:off x="6901224" y="3584896"/>
              <a:ext cx="1469949" cy="411539"/>
            </a:xfrm>
            <a:prstGeom prst="rect">
              <a:avLst/>
            </a:prstGeom>
            <a:solidFill>
              <a:srgbClr val="008000"/>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p</a:t>
              </a:r>
              <a:r>
                <a:rPr lang="en-US" dirty="0" smtClean="0"/>
                <a:t>hoto1.png</a:t>
              </a:r>
            </a:p>
          </p:txBody>
        </p:sp>
        <p:sp>
          <p:nvSpPr>
            <p:cNvPr id="38" name="Rectangle 37"/>
            <p:cNvSpPr/>
            <p:nvPr/>
          </p:nvSpPr>
          <p:spPr bwMode="gray">
            <a:xfrm>
              <a:off x="6901224" y="4184109"/>
              <a:ext cx="1469949" cy="411539"/>
            </a:xfrm>
            <a:prstGeom prst="rect">
              <a:avLst/>
            </a:prstGeom>
            <a:solidFill>
              <a:srgbClr val="008000"/>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photo2.png</a:t>
              </a:r>
            </a:p>
          </p:txBody>
        </p:sp>
        <p:sp>
          <p:nvSpPr>
            <p:cNvPr id="41" name="TextBox 40"/>
            <p:cNvSpPr txBox="1"/>
            <p:nvPr/>
          </p:nvSpPr>
          <p:spPr>
            <a:xfrm>
              <a:off x="8972566" y="3632408"/>
              <a:ext cx="270471" cy="937917"/>
            </a:xfrm>
            <a:prstGeom prst="rect">
              <a:avLst/>
            </a:prstGeom>
            <a:noFill/>
          </p:spPr>
          <p:txBody>
            <a:bodyPr wrap="none" lIns="0" tIns="0" rIns="0" bIns="0" rtlCol="0">
              <a:noAutofit/>
            </a:bodyPr>
            <a:lstStyle/>
            <a:p>
              <a:pPr algn="ctr">
                <a:lnSpc>
                  <a:spcPct val="90000"/>
                </a:lnSpc>
              </a:pPr>
              <a:r>
                <a:rPr lang="en-US" b="1" dirty="0" smtClean="0"/>
                <a:t>.</a:t>
              </a:r>
            </a:p>
            <a:p>
              <a:pPr algn="ctr">
                <a:lnSpc>
                  <a:spcPct val="90000"/>
                </a:lnSpc>
              </a:pPr>
              <a:r>
                <a:rPr lang="en-US" b="1" dirty="0" smtClean="0"/>
                <a:t>.</a:t>
              </a:r>
            </a:p>
            <a:p>
              <a:pPr algn="ctr">
                <a:lnSpc>
                  <a:spcPct val="90000"/>
                </a:lnSpc>
              </a:pPr>
              <a:r>
                <a:rPr lang="en-US" b="1" dirty="0" smtClean="0"/>
                <a:t>.</a:t>
              </a:r>
            </a:p>
            <a:p>
              <a:pPr algn="ctr">
                <a:lnSpc>
                  <a:spcPct val="90000"/>
                </a:lnSpc>
              </a:pPr>
              <a:endParaRPr lang="en-US" dirty="0" smtClean="0"/>
            </a:p>
          </p:txBody>
        </p:sp>
      </p:grpSp>
      <p:sp>
        <p:nvSpPr>
          <p:cNvPr id="10" name="TextBox 9"/>
          <p:cNvSpPr txBox="1"/>
          <p:nvPr/>
        </p:nvSpPr>
        <p:spPr>
          <a:xfrm>
            <a:off x="4990346" y="2899056"/>
            <a:ext cx="914400" cy="914400"/>
          </a:xfrm>
          <a:prstGeom prst="rect">
            <a:avLst/>
          </a:prstGeom>
          <a:noFill/>
        </p:spPr>
        <p:txBody>
          <a:bodyPr wrap="none" lIns="0" tIns="0" rIns="0" bIns="0" rtlCol="0">
            <a:noAutofit/>
          </a:bodyPr>
          <a:lstStyle/>
          <a:p>
            <a:pPr>
              <a:lnSpc>
                <a:spcPct val="90000"/>
              </a:lnSpc>
            </a:pPr>
            <a:endParaRPr lang="en-US" dirty="0" smtClean="0"/>
          </a:p>
        </p:txBody>
      </p:sp>
    </p:spTree>
    <p:extLst>
      <p:ext uri="{BB962C8B-B14F-4D97-AF65-F5344CB8AC3E}">
        <p14:creationId xmlns:p14="http://schemas.microsoft.com/office/powerpoint/2010/main" val="78667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Criticism of HTTP/2</a:t>
            </a:r>
            <a:endParaRPr lang="en-US" dirty="0"/>
          </a:p>
        </p:txBody>
      </p:sp>
      <p:sp>
        <p:nvSpPr>
          <p:cNvPr id="3" name="Content Placeholder 2"/>
          <p:cNvSpPr>
            <a:spLocks noGrp="1"/>
          </p:cNvSpPr>
          <p:nvPr>
            <p:ph idx="1"/>
          </p:nvPr>
        </p:nvSpPr>
        <p:spPr/>
        <p:txBody>
          <a:bodyPr/>
          <a:lstStyle/>
          <a:p>
            <a:r>
              <a:rPr lang="en-US" dirty="0" err="1" smtClean="0"/>
              <a:t>Poul</a:t>
            </a:r>
            <a:r>
              <a:rPr lang="en-US" dirty="0" smtClean="0"/>
              <a:t> Henning-Kamp's rant just before WGLC</a:t>
            </a:r>
          </a:p>
          <a:p>
            <a:pPr lvl="1"/>
            <a:r>
              <a:rPr lang="en-US" dirty="0"/>
              <a:t>http://</a:t>
            </a:r>
            <a:r>
              <a:rPr lang="en-US" dirty="0" err="1"/>
              <a:t>queue.acm.org</a:t>
            </a:r>
            <a:r>
              <a:rPr lang="en-US" dirty="0"/>
              <a:t>/</a:t>
            </a:r>
            <a:r>
              <a:rPr lang="en-US" dirty="0" err="1"/>
              <a:t>detail.cfm?id</a:t>
            </a:r>
            <a:r>
              <a:rPr lang="en-US"/>
              <a:t>=</a:t>
            </a:r>
            <a:r>
              <a:rPr lang="en-US" smtClean="0"/>
              <a:t>2716278</a:t>
            </a:r>
          </a:p>
          <a:p>
            <a:pPr lvl="1"/>
            <a:endParaRPr lang="en-US" dirty="0"/>
          </a:p>
        </p:txBody>
      </p:sp>
      <p:sp>
        <p:nvSpPr>
          <p:cNvPr id="4" name="Text Placeholder 3"/>
          <p:cNvSpPr>
            <a:spLocks noGrp="1"/>
          </p:cNvSpPr>
          <p:nvPr>
            <p:ph type="body" sz="quarter" idx="13"/>
          </p:nvPr>
        </p:nvSpPr>
        <p:spPr/>
        <p:txBody>
          <a:bodyPr/>
          <a:lstStyle/>
          <a:p>
            <a:r>
              <a:rPr lang="en-US" dirty="0" smtClean="0"/>
              <a:t>Everybody's </a:t>
            </a:r>
            <a:r>
              <a:rPr lang="en-US" smtClean="0"/>
              <a:t>a Critic</a:t>
            </a:r>
            <a:endParaRPr lang="en-US" dirty="0"/>
          </a:p>
        </p:txBody>
      </p:sp>
      <p:sp>
        <p:nvSpPr>
          <p:cNvPr id="5" name="Slide Number Placeholder 4"/>
          <p:cNvSpPr>
            <a:spLocks noGrp="1"/>
          </p:cNvSpPr>
          <p:nvPr>
            <p:ph type="sldNum" sz="quarter" idx="16"/>
          </p:nvPr>
        </p:nvSpPr>
        <p:spPr/>
        <p:txBody>
          <a:bodyPr/>
          <a:lstStyle/>
          <a:p>
            <a:pPr>
              <a:defRPr/>
            </a:pPr>
            <a:fld id="{6624C6AC-8D69-A946-B2C7-330C96B93F97}" type="slidenum">
              <a:rPr lang="en-US" smtClean="0"/>
              <a:pPr>
                <a:defRPr/>
              </a:pPr>
              <a:t>50</a:t>
            </a:fld>
            <a:endParaRPr lang="en-US"/>
          </a:p>
        </p:txBody>
      </p:sp>
      <p:pic>
        <p:nvPicPr>
          <p:cNvPr id="7" name="Picture 6" descr="taylorswif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61" y="2996761"/>
            <a:ext cx="3476565" cy="3271166"/>
          </a:xfrm>
          <a:prstGeom prst="rect">
            <a:avLst/>
          </a:prstGeom>
        </p:spPr>
      </p:pic>
    </p:spTree>
    <p:extLst>
      <p:ext uri="{BB962C8B-B14F-4D97-AF65-F5344CB8AC3E}">
        <p14:creationId xmlns:p14="http://schemas.microsoft.com/office/powerpoint/2010/main" val="37049702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Criticism of HTTP/2</a:t>
            </a:r>
            <a:endParaRPr lang="en-US" dirty="0"/>
          </a:p>
        </p:txBody>
      </p:sp>
      <p:sp>
        <p:nvSpPr>
          <p:cNvPr id="3" name="Content Placeholder 2"/>
          <p:cNvSpPr>
            <a:spLocks noGrp="1"/>
          </p:cNvSpPr>
          <p:nvPr>
            <p:ph idx="1"/>
          </p:nvPr>
        </p:nvSpPr>
        <p:spPr/>
        <p:txBody>
          <a:bodyPr/>
          <a:lstStyle/>
          <a:p>
            <a:r>
              <a:rPr lang="en-US" dirty="0" err="1" smtClean="0"/>
              <a:t>Poul</a:t>
            </a:r>
            <a:r>
              <a:rPr lang="en-US" dirty="0" smtClean="0"/>
              <a:t> Henning-Kamp's rant just before WGLC</a:t>
            </a:r>
          </a:p>
          <a:p>
            <a:pPr lvl="1"/>
            <a:r>
              <a:rPr lang="en-US" dirty="0"/>
              <a:t>http://</a:t>
            </a:r>
            <a:r>
              <a:rPr lang="en-US" dirty="0" err="1"/>
              <a:t>queue.acm.org</a:t>
            </a:r>
            <a:r>
              <a:rPr lang="en-US" dirty="0"/>
              <a:t>/</a:t>
            </a:r>
            <a:r>
              <a:rPr lang="en-US" dirty="0" err="1"/>
              <a:t>detail.cfm?id</a:t>
            </a:r>
            <a:r>
              <a:rPr lang="en-US"/>
              <a:t>=</a:t>
            </a:r>
            <a:r>
              <a:rPr lang="en-US" smtClean="0"/>
              <a:t>2716278</a:t>
            </a:r>
          </a:p>
          <a:p>
            <a:pPr lvl="1"/>
            <a:endParaRPr lang="en-US" dirty="0"/>
          </a:p>
        </p:txBody>
      </p:sp>
      <p:sp>
        <p:nvSpPr>
          <p:cNvPr id="4" name="Text Placeholder 3"/>
          <p:cNvSpPr>
            <a:spLocks noGrp="1"/>
          </p:cNvSpPr>
          <p:nvPr>
            <p:ph type="body" sz="quarter" idx="13"/>
          </p:nvPr>
        </p:nvSpPr>
        <p:spPr/>
        <p:txBody>
          <a:bodyPr/>
          <a:lstStyle/>
          <a:p>
            <a:r>
              <a:rPr lang="en-US" dirty="0" smtClean="0"/>
              <a:t>Everybody's </a:t>
            </a:r>
            <a:r>
              <a:rPr lang="en-US" smtClean="0"/>
              <a:t>a Critic</a:t>
            </a:r>
            <a:endParaRPr lang="en-US" dirty="0"/>
          </a:p>
        </p:txBody>
      </p:sp>
      <p:sp>
        <p:nvSpPr>
          <p:cNvPr id="5" name="Slide Number Placeholder 4"/>
          <p:cNvSpPr>
            <a:spLocks noGrp="1"/>
          </p:cNvSpPr>
          <p:nvPr>
            <p:ph type="sldNum" sz="quarter" idx="16"/>
          </p:nvPr>
        </p:nvSpPr>
        <p:spPr/>
        <p:txBody>
          <a:bodyPr/>
          <a:lstStyle/>
          <a:p>
            <a:pPr>
              <a:defRPr/>
            </a:pPr>
            <a:fld id="{6624C6AC-8D69-A946-B2C7-330C96B93F97}" type="slidenum">
              <a:rPr lang="en-US" smtClean="0"/>
              <a:pPr>
                <a:defRPr/>
              </a:pPr>
              <a:t>51</a:t>
            </a:fld>
            <a:endParaRPr lang="en-US"/>
          </a:p>
        </p:txBody>
      </p:sp>
      <p:pic>
        <p:nvPicPr>
          <p:cNvPr id="7" name="Picture 6" descr="taylorswif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61" y="2996761"/>
            <a:ext cx="3476565" cy="3271166"/>
          </a:xfrm>
          <a:prstGeom prst="rect">
            <a:avLst/>
          </a:prstGeom>
        </p:spPr>
      </p:pic>
      <p:pic>
        <p:nvPicPr>
          <p:cNvPr id="6" name="Picture 5" descr="ronaldreag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682" y="3014392"/>
            <a:ext cx="4750207" cy="3258345"/>
          </a:xfrm>
          <a:prstGeom prst="rect">
            <a:avLst/>
          </a:prstGeom>
        </p:spPr>
      </p:pic>
    </p:spTree>
    <p:extLst>
      <p:ext uri="{BB962C8B-B14F-4D97-AF65-F5344CB8AC3E}">
        <p14:creationId xmlns:p14="http://schemas.microsoft.com/office/powerpoint/2010/main" val="17859841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Criticism of HTTP/2</a:t>
            </a:r>
            <a:endParaRPr lang="en-US" dirty="0"/>
          </a:p>
        </p:txBody>
      </p:sp>
      <p:sp>
        <p:nvSpPr>
          <p:cNvPr id="3" name="Content Placeholder 2"/>
          <p:cNvSpPr>
            <a:spLocks noGrp="1"/>
          </p:cNvSpPr>
          <p:nvPr>
            <p:ph idx="1"/>
          </p:nvPr>
        </p:nvSpPr>
        <p:spPr/>
        <p:txBody>
          <a:bodyPr/>
          <a:lstStyle/>
          <a:p>
            <a:r>
              <a:rPr lang="en-US" dirty="0" err="1" smtClean="0"/>
              <a:t>Poul</a:t>
            </a:r>
            <a:r>
              <a:rPr lang="en-US" dirty="0" smtClean="0"/>
              <a:t> Henning-Kamp's rant just before WGLC</a:t>
            </a:r>
          </a:p>
          <a:p>
            <a:pPr lvl="1"/>
            <a:r>
              <a:rPr lang="en-US" dirty="0"/>
              <a:t>http://</a:t>
            </a:r>
            <a:r>
              <a:rPr lang="en-US" dirty="0" err="1"/>
              <a:t>queue.acm.org</a:t>
            </a:r>
            <a:r>
              <a:rPr lang="en-US" dirty="0"/>
              <a:t>/</a:t>
            </a:r>
            <a:r>
              <a:rPr lang="en-US" dirty="0" err="1"/>
              <a:t>detail.cfm?id</a:t>
            </a:r>
            <a:r>
              <a:rPr lang="en-US"/>
              <a:t>=</a:t>
            </a:r>
            <a:r>
              <a:rPr lang="en-US" smtClean="0"/>
              <a:t>2716278</a:t>
            </a:r>
          </a:p>
          <a:p>
            <a:pPr lvl="1"/>
            <a:endParaRPr lang="en-US" dirty="0"/>
          </a:p>
        </p:txBody>
      </p:sp>
      <p:sp>
        <p:nvSpPr>
          <p:cNvPr id="4" name="Text Placeholder 3"/>
          <p:cNvSpPr>
            <a:spLocks noGrp="1"/>
          </p:cNvSpPr>
          <p:nvPr>
            <p:ph type="body" sz="quarter" idx="13"/>
          </p:nvPr>
        </p:nvSpPr>
        <p:spPr/>
        <p:txBody>
          <a:bodyPr/>
          <a:lstStyle/>
          <a:p>
            <a:r>
              <a:rPr lang="en-US" dirty="0" smtClean="0"/>
              <a:t>Everybody's </a:t>
            </a:r>
            <a:r>
              <a:rPr lang="en-US" smtClean="0"/>
              <a:t>a Critic</a:t>
            </a:r>
            <a:endParaRPr lang="en-US" dirty="0"/>
          </a:p>
        </p:txBody>
      </p:sp>
      <p:sp>
        <p:nvSpPr>
          <p:cNvPr id="5" name="Slide Number Placeholder 4"/>
          <p:cNvSpPr>
            <a:spLocks noGrp="1"/>
          </p:cNvSpPr>
          <p:nvPr>
            <p:ph type="sldNum" sz="quarter" idx="16"/>
          </p:nvPr>
        </p:nvSpPr>
        <p:spPr/>
        <p:txBody>
          <a:bodyPr/>
          <a:lstStyle/>
          <a:p>
            <a:pPr>
              <a:defRPr/>
            </a:pPr>
            <a:fld id="{6624C6AC-8D69-A946-B2C7-330C96B93F97}" type="slidenum">
              <a:rPr lang="en-US" smtClean="0"/>
              <a:pPr>
                <a:defRPr/>
              </a:pPr>
              <a:t>52</a:t>
            </a:fld>
            <a:endParaRPr lang="en-US"/>
          </a:p>
        </p:txBody>
      </p:sp>
      <p:pic>
        <p:nvPicPr>
          <p:cNvPr id="7" name="Picture 6" descr="taylorswif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61" y="2996761"/>
            <a:ext cx="3476565" cy="3271166"/>
          </a:xfrm>
          <a:prstGeom prst="rect">
            <a:avLst/>
          </a:prstGeom>
        </p:spPr>
      </p:pic>
      <p:pic>
        <p:nvPicPr>
          <p:cNvPr id="6" name="Picture 5" descr="ronaldreag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682" y="3014392"/>
            <a:ext cx="4750207" cy="3258345"/>
          </a:xfrm>
          <a:prstGeom prst="rect">
            <a:avLst/>
          </a:prstGeom>
        </p:spPr>
      </p:pic>
      <p:pic>
        <p:nvPicPr>
          <p:cNvPr id="8" name="Picture 7" descr="samuelbecket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1971" y="3027332"/>
            <a:ext cx="4337688" cy="3253266"/>
          </a:xfrm>
          <a:prstGeom prst="rect">
            <a:avLst/>
          </a:prstGeom>
        </p:spPr>
      </p:pic>
      <p:sp>
        <p:nvSpPr>
          <p:cNvPr id="9" name="TextBox 8"/>
          <p:cNvSpPr txBox="1"/>
          <p:nvPr/>
        </p:nvSpPr>
        <p:spPr>
          <a:xfrm>
            <a:off x="9789867" y="6221427"/>
            <a:ext cx="2398958" cy="269381"/>
          </a:xfrm>
          <a:prstGeom prst="rect">
            <a:avLst/>
          </a:prstGeom>
          <a:noFill/>
        </p:spPr>
        <p:txBody>
          <a:bodyPr wrap="square" lIns="0" tIns="0" rIns="0" bIns="0" rtlCol="0">
            <a:noAutofit/>
          </a:bodyPr>
          <a:lstStyle/>
          <a:p>
            <a:pPr>
              <a:lnSpc>
                <a:spcPct val="90000"/>
              </a:lnSpc>
            </a:pPr>
            <a:r>
              <a:rPr lang="en-US" dirty="0" smtClean="0"/>
              <a:t>Credit: Michael Fritz</a:t>
            </a:r>
          </a:p>
        </p:txBody>
      </p:sp>
    </p:spTree>
    <p:extLst>
      <p:ext uri="{BB962C8B-B14F-4D97-AF65-F5344CB8AC3E}">
        <p14:creationId xmlns:p14="http://schemas.microsoft.com/office/powerpoint/2010/main" val="41835204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Don't take my word for it</a:t>
            </a:r>
            <a:endParaRPr lang="en-US" dirty="0"/>
          </a:p>
        </p:txBody>
      </p:sp>
      <p:sp>
        <p:nvSpPr>
          <p:cNvPr id="7" name="Content Placeholder 6"/>
          <p:cNvSpPr>
            <a:spLocks noGrp="1"/>
          </p:cNvSpPr>
          <p:nvPr>
            <p:ph idx="1"/>
          </p:nvPr>
        </p:nvSpPr>
        <p:spPr/>
        <p:txBody>
          <a:bodyPr/>
          <a:lstStyle/>
          <a:p>
            <a:r>
              <a:rPr lang="en-US" dirty="0" smtClean="0"/>
              <a:t>HTTP/2 isn't one spec, it's two specs</a:t>
            </a:r>
          </a:p>
          <a:p>
            <a:pPr lvl="1"/>
            <a:r>
              <a:rPr lang="en-US" dirty="0" smtClean="0"/>
              <a:t>HTTP/2 protocol</a:t>
            </a:r>
          </a:p>
          <a:p>
            <a:pPr lvl="1"/>
            <a:r>
              <a:rPr lang="en-US" dirty="0" smtClean="0"/>
              <a:t>HPACK</a:t>
            </a:r>
          </a:p>
          <a:p>
            <a:r>
              <a:rPr lang="en-US" dirty="0" smtClean="0"/>
              <a:t>Built on top of many other specs</a:t>
            </a:r>
            <a:endParaRPr lang="en-US" dirty="0"/>
          </a:p>
        </p:txBody>
      </p:sp>
      <p:sp>
        <p:nvSpPr>
          <p:cNvPr id="5" name="Slide Number Placeholder 4"/>
          <p:cNvSpPr>
            <a:spLocks noGrp="1"/>
          </p:cNvSpPr>
          <p:nvPr>
            <p:ph type="sldNum" sz="quarter" idx="12"/>
          </p:nvPr>
        </p:nvSpPr>
        <p:spPr/>
        <p:txBody>
          <a:bodyPr/>
          <a:lstStyle/>
          <a:p>
            <a:pPr>
              <a:defRPr/>
            </a:pPr>
            <a:fld id="{6624C6AC-8D69-A946-B2C7-330C96B93F97}" type="slidenum">
              <a:rPr lang="en-US" smtClean="0"/>
              <a:pPr>
                <a:defRPr/>
              </a:pPr>
              <a:t>53</a:t>
            </a:fld>
            <a:endParaRPr lang="en-US"/>
          </a:p>
        </p:txBody>
      </p:sp>
    </p:spTree>
    <p:extLst>
      <p:ext uri="{BB962C8B-B14F-4D97-AF65-F5344CB8AC3E}">
        <p14:creationId xmlns:p14="http://schemas.microsoft.com/office/powerpoint/2010/main" val="18796088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Don't take my word for it</a:t>
            </a:r>
            <a:endParaRPr lang="en-US" dirty="0"/>
          </a:p>
        </p:txBody>
      </p:sp>
      <p:sp>
        <p:nvSpPr>
          <p:cNvPr id="5" name="Slide Number Placeholder 4"/>
          <p:cNvSpPr>
            <a:spLocks noGrp="1"/>
          </p:cNvSpPr>
          <p:nvPr>
            <p:ph type="sldNum" sz="quarter" idx="12"/>
          </p:nvPr>
        </p:nvSpPr>
        <p:spPr/>
        <p:txBody>
          <a:bodyPr/>
          <a:lstStyle/>
          <a:p>
            <a:pPr>
              <a:defRPr/>
            </a:pPr>
            <a:fld id="{6624C6AC-8D69-A946-B2C7-330C96B93F97}" type="slidenum">
              <a:rPr lang="en-US" smtClean="0"/>
              <a:pPr>
                <a:defRPr/>
              </a:pPr>
              <a:t>54</a:t>
            </a:fld>
            <a:endParaRPr lang="en-US"/>
          </a:p>
        </p:txBody>
      </p:sp>
      <p:sp>
        <p:nvSpPr>
          <p:cNvPr id="4" name="Rectangle 3"/>
          <p:cNvSpPr/>
          <p:nvPr/>
        </p:nvSpPr>
        <p:spPr>
          <a:xfrm>
            <a:off x="686315" y="1453668"/>
            <a:ext cx="3555180"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HTTP/2 RFC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a:off x="1079625" y="2388557"/>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RFC7230</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a:off x="3772100" y="2387025"/>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RFC4648</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a:off x="6451746" y="2385493"/>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RFC7323</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a:off x="1078081" y="3323446"/>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RFC7231</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 name="Rectangle 11"/>
          <p:cNvSpPr/>
          <p:nvPr/>
        </p:nvSpPr>
        <p:spPr>
          <a:xfrm>
            <a:off x="3744897" y="3321914"/>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RFC7232</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Rectangle 12"/>
          <p:cNvSpPr/>
          <p:nvPr/>
        </p:nvSpPr>
        <p:spPr>
          <a:xfrm>
            <a:off x="6400429" y="3334741"/>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RFC7233</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Rectangle 13"/>
          <p:cNvSpPr/>
          <p:nvPr/>
        </p:nvSpPr>
        <p:spPr>
          <a:xfrm>
            <a:off x="9054416" y="3333209"/>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RFC7234</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 name="Rectangle 14"/>
          <p:cNvSpPr/>
          <p:nvPr/>
        </p:nvSpPr>
        <p:spPr>
          <a:xfrm>
            <a:off x="1073450" y="4255270"/>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RFC7235</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 name="Rectangle 15"/>
          <p:cNvSpPr/>
          <p:nvPr/>
        </p:nvSpPr>
        <p:spPr>
          <a:xfrm>
            <a:off x="3740266" y="4266565"/>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RFC3986</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 name="Rectangle 16"/>
          <p:cNvSpPr/>
          <p:nvPr/>
        </p:nvSpPr>
        <p:spPr>
          <a:xfrm>
            <a:off x="6407083" y="4277860"/>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RFC2046</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 name="Rectangle 17"/>
          <p:cNvSpPr/>
          <p:nvPr/>
        </p:nvSpPr>
        <p:spPr>
          <a:xfrm>
            <a:off x="9099558" y="4276328"/>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RFC6265</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1535741" y="5198389"/>
            <a:ext cx="175157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Rectangle 19"/>
          <p:cNvSpPr/>
          <p:nvPr/>
        </p:nvSpPr>
        <p:spPr>
          <a:xfrm>
            <a:off x="3291723" y="5184029"/>
            <a:ext cx="175157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 name="Rectangle 20"/>
          <p:cNvSpPr/>
          <p:nvPr/>
        </p:nvSpPr>
        <p:spPr>
          <a:xfrm>
            <a:off x="5074906" y="5196857"/>
            <a:ext cx="175157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339416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Don't take my word for it</a:t>
            </a:r>
            <a:endParaRPr lang="en-US" dirty="0"/>
          </a:p>
        </p:txBody>
      </p:sp>
      <p:sp>
        <p:nvSpPr>
          <p:cNvPr id="5" name="Slide Number Placeholder 4"/>
          <p:cNvSpPr>
            <a:spLocks noGrp="1"/>
          </p:cNvSpPr>
          <p:nvPr>
            <p:ph type="sldNum" sz="quarter" idx="12"/>
          </p:nvPr>
        </p:nvSpPr>
        <p:spPr/>
        <p:txBody>
          <a:bodyPr/>
          <a:lstStyle/>
          <a:p>
            <a:pPr>
              <a:defRPr/>
            </a:pPr>
            <a:fld id="{6624C6AC-8D69-A946-B2C7-330C96B93F97}" type="slidenum">
              <a:rPr lang="en-US" smtClean="0"/>
              <a:pPr>
                <a:defRPr/>
              </a:pPr>
              <a:t>55</a:t>
            </a:fld>
            <a:endParaRPr lang="en-US"/>
          </a:p>
        </p:txBody>
      </p:sp>
      <p:sp>
        <p:nvSpPr>
          <p:cNvPr id="4" name="Rectangle 3"/>
          <p:cNvSpPr/>
          <p:nvPr/>
        </p:nvSpPr>
        <p:spPr>
          <a:xfrm>
            <a:off x="686315" y="1453668"/>
            <a:ext cx="3555180"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HTTP/2 RFC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a:off x="1079625" y="2388557"/>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RFC7230</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a:off x="3772100" y="2387025"/>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RFC4648</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a:off x="6451746" y="2385493"/>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RFC7323</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a:off x="1078081" y="3323446"/>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RFC7231</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 name="Rectangle 11"/>
          <p:cNvSpPr/>
          <p:nvPr/>
        </p:nvSpPr>
        <p:spPr>
          <a:xfrm>
            <a:off x="3744897" y="3321914"/>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RFC7232</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Rectangle 12"/>
          <p:cNvSpPr/>
          <p:nvPr/>
        </p:nvSpPr>
        <p:spPr>
          <a:xfrm>
            <a:off x="6400429" y="3334741"/>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RFC7233</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Rectangle 13"/>
          <p:cNvSpPr/>
          <p:nvPr/>
        </p:nvSpPr>
        <p:spPr>
          <a:xfrm>
            <a:off x="9054416" y="3333209"/>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RFC7234</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 name="Rectangle 14"/>
          <p:cNvSpPr/>
          <p:nvPr/>
        </p:nvSpPr>
        <p:spPr>
          <a:xfrm>
            <a:off x="1073450" y="4255270"/>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RFC7235</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6" name="Rectangle 15"/>
          <p:cNvSpPr/>
          <p:nvPr/>
        </p:nvSpPr>
        <p:spPr>
          <a:xfrm>
            <a:off x="3740266" y="4266565"/>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RFC3986</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7" name="Rectangle 16"/>
          <p:cNvSpPr/>
          <p:nvPr/>
        </p:nvSpPr>
        <p:spPr>
          <a:xfrm>
            <a:off x="6407083" y="4277860"/>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RFC2046</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8" name="Rectangle 17"/>
          <p:cNvSpPr/>
          <p:nvPr/>
        </p:nvSpPr>
        <p:spPr>
          <a:xfrm>
            <a:off x="9099558" y="4276328"/>
            <a:ext cx="266284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RFC6265</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Rectangle 18"/>
          <p:cNvSpPr/>
          <p:nvPr/>
        </p:nvSpPr>
        <p:spPr>
          <a:xfrm>
            <a:off x="1535741" y="5198389"/>
            <a:ext cx="175157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Rectangle 19"/>
          <p:cNvSpPr/>
          <p:nvPr/>
        </p:nvSpPr>
        <p:spPr>
          <a:xfrm>
            <a:off x="3291723" y="5184029"/>
            <a:ext cx="175157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1" name="Rectangle 20"/>
          <p:cNvSpPr/>
          <p:nvPr/>
        </p:nvSpPr>
        <p:spPr>
          <a:xfrm>
            <a:off x="5074906" y="5196857"/>
            <a:ext cx="1751576" cy="923330"/>
          </a:xfrm>
          <a:prstGeom prst="rect">
            <a:avLst/>
          </a:prstGeom>
          <a:noFill/>
          <a:ln>
            <a:solidFill>
              <a:schemeClr val="tx1"/>
            </a:solidFill>
          </a:ln>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RFC…</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 name="Rectangle 1"/>
          <p:cNvSpPr/>
          <p:nvPr/>
        </p:nvSpPr>
        <p:spPr>
          <a:xfrm rot="20109836">
            <a:off x="2435464" y="3069956"/>
            <a:ext cx="6000095" cy="923330"/>
          </a:xfrm>
          <a:prstGeom prst="rect">
            <a:avLst/>
          </a:prstGeom>
          <a:solidFill>
            <a:schemeClr val="lt1">
              <a:alpha val="69000"/>
            </a:schemeClr>
          </a:solidFill>
        </p:spPr>
        <p:style>
          <a:lnRef idx="2">
            <a:schemeClr val="accent3"/>
          </a:lnRef>
          <a:fillRef idx="1">
            <a:schemeClr val="lt1"/>
          </a:fillRef>
          <a:effectRef idx="0">
            <a:schemeClr val="accent3"/>
          </a:effectRef>
          <a:fontRef idx="minor">
            <a:schemeClr val="dk1"/>
          </a:fontRef>
        </p:style>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rPr>
              <a:t>SERVLET</a:t>
            </a:r>
            <a:endParaRPr lang="en-US" sz="5400" b="1" cap="none" spc="0" dirty="0">
              <a:ln w="12700">
                <a:solidFill>
                  <a:schemeClr val="tx2">
                    <a:satMod val="155000"/>
                  </a:schemeClr>
                </a:solidFill>
                <a:prstDash val="solid"/>
              </a:ln>
              <a:solidFill>
                <a:srgbClr val="00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3385053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r>
              <a:rPr lang="en-US" dirty="0" smtClean="0"/>
              <a:t>Aside</a:t>
            </a:r>
            <a:endParaRPr lang="en-US" dirty="0"/>
          </a:p>
        </p:txBody>
      </p:sp>
      <p:sp>
        <p:nvSpPr>
          <p:cNvPr id="5" name="Title 4"/>
          <p:cNvSpPr>
            <a:spLocks noGrp="1"/>
          </p:cNvSpPr>
          <p:nvPr>
            <p:ph type="title"/>
          </p:nvPr>
        </p:nvSpPr>
        <p:spPr/>
        <p:txBody>
          <a:bodyPr/>
          <a:lstStyle/>
          <a:p>
            <a:r>
              <a:rPr lang="en-US" sz="4000" dirty="0" smtClean="0"/>
              <a:t>Servlet and Reactive Programming</a:t>
            </a:r>
            <a:endParaRPr lang="en-US" sz="4000" dirty="0"/>
          </a:p>
        </p:txBody>
      </p:sp>
      <p:sp>
        <p:nvSpPr>
          <p:cNvPr id="4" name="Slide Number Placeholder 3"/>
          <p:cNvSpPr>
            <a:spLocks noGrp="1"/>
          </p:cNvSpPr>
          <p:nvPr>
            <p:ph type="sldNum" sz="quarter" idx="16"/>
          </p:nvPr>
        </p:nvSpPr>
        <p:spPr/>
        <p:txBody>
          <a:bodyPr/>
          <a:lstStyle/>
          <a:p>
            <a:pPr>
              <a:defRPr/>
            </a:pPr>
            <a:fld id="{B12E9E1E-9C5E-2B41-9B53-D8A09D1FBAE2}" type="slidenum">
              <a:rPr lang="en-US" smtClean="0"/>
              <a:pPr>
                <a:defRPr/>
              </a:pPr>
              <a:t>56</a:t>
            </a:fld>
            <a:endParaRPr lang="en-US"/>
          </a:p>
        </p:txBody>
      </p:sp>
    </p:spTree>
    <p:extLst>
      <p:ext uri="{BB962C8B-B14F-4D97-AF65-F5344CB8AC3E}">
        <p14:creationId xmlns:p14="http://schemas.microsoft.com/office/powerpoint/2010/main" val="27528744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Programming</a:t>
            </a:r>
            <a:endParaRPr lang="en-US" dirty="0"/>
          </a:p>
        </p:txBody>
      </p:sp>
      <p:sp>
        <p:nvSpPr>
          <p:cNvPr id="3" name="Content Placeholder 2"/>
          <p:cNvSpPr>
            <a:spLocks noGrp="1"/>
          </p:cNvSpPr>
          <p:nvPr>
            <p:ph idx="1"/>
          </p:nvPr>
        </p:nvSpPr>
        <p:spPr>
          <a:xfrm>
            <a:off x="531151" y="1942717"/>
            <a:ext cx="11126522" cy="3962400"/>
          </a:xfrm>
        </p:spPr>
        <p:txBody>
          <a:bodyPr/>
          <a:lstStyle/>
          <a:p>
            <a:pPr marL="273050" lvl="1" indent="0">
              <a:buNone/>
            </a:pPr>
            <a:endParaRPr lang="en-US" dirty="0" smtClean="0"/>
          </a:p>
        </p:txBody>
      </p:sp>
      <p:sp>
        <p:nvSpPr>
          <p:cNvPr id="4" name="Text Placeholder 3"/>
          <p:cNvSpPr>
            <a:spLocks noGrp="1"/>
          </p:cNvSpPr>
          <p:nvPr>
            <p:ph type="body" sz="quarter" idx="13"/>
          </p:nvPr>
        </p:nvSpPr>
        <p:spPr/>
        <p:txBody>
          <a:bodyPr/>
          <a:lstStyle/>
          <a:p>
            <a:endParaRPr lang="en-US"/>
          </a:p>
        </p:txBody>
      </p:sp>
      <p:sp>
        <p:nvSpPr>
          <p:cNvPr id="5" name="Slide Number Placeholder 4"/>
          <p:cNvSpPr>
            <a:spLocks noGrp="1"/>
          </p:cNvSpPr>
          <p:nvPr>
            <p:ph type="sldNum" sz="quarter" idx="16"/>
          </p:nvPr>
        </p:nvSpPr>
        <p:spPr/>
        <p:txBody>
          <a:bodyPr/>
          <a:lstStyle/>
          <a:p>
            <a:pPr>
              <a:defRPr/>
            </a:pPr>
            <a:fld id="{6624C6AC-8D69-A946-B2C7-330C96B93F97}" type="slidenum">
              <a:rPr lang="en-US" smtClean="0"/>
              <a:pPr>
                <a:defRPr/>
              </a:pPr>
              <a:t>57</a:t>
            </a:fld>
            <a:endParaRPr lang="en-US"/>
          </a:p>
        </p:txBody>
      </p:sp>
      <p:pic>
        <p:nvPicPr>
          <p:cNvPr id="7" name="Picture 6"/>
          <p:cNvPicPr>
            <a:picLocks noChangeAspect="1"/>
          </p:cNvPicPr>
          <p:nvPr/>
        </p:nvPicPr>
        <p:blipFill>
          <a:blip r:embed="rId3"/>
          <a:stretch>
            <a:fillRect/>
          </a:stretch>
        </p:blipFill>
        <p:spPr>
          <a:xfrm>
            <a:off x="10197603" y="192789"/>
            <a:ext cx="1816100" cy="1816100"/>
          </a:xfrm>
          <a:prstGeom prst="rect">
            <a:avLst/>
          </a:prstGeom>
        </p:spPr>
      </p:pic>
      <p:grpSp>
        <p:nvGrpSpPr>
          <p:cNvPr id="20" name="Group 19"/>
          <p:cNvGrpSpPr/>
          <p:nvPr/>
        </p:nvGrpSpPr>
        <p:grpSpPr>
          <a:xfrm>
            <a:off x="4963149" y="2244840"/>
            <a:ext cx="2091070" cy="3091479"/>
            <a:chOff x="4963149" y="2244840"/>
            <a:chExt cx="2091070" cy="3091479"/>
          </a:xfrm>
        </p:grpSpPr>
        <p:sp>
          <p:nvSpPr>
            <p:cNvPr id="8" name="Rounded Rectangle 7"/>
            <p:cNvSpPr/>
            <p:nvPr/>
          </p:nvSpPr>
          <p:spPr bwMode="gray">
            <a:xfrm>
              <a:off x="4963149" y="2244840"/>
              <a:ext cx="2091070" cy="577246"/>
            </a:xfrm>
            <a:prstGeom prst="roundRect">
              <a:avLst/>
            </a:prstGeom>
            <a:solidFill>
              <a:schemeClr val="accent2">
                <a:lumMod val="75000"/>
              </a:schemeClr>
            </a:solidFill>
            <a:ln w="19050">
              <a:noFill/>
              <a:miter lim="800000"/>
            </a:ln>
            <a:effectLst>
              <a:glow rad="101600">
                <a:schemeClr val="accent2">
                  <a:lumMod val="60000"/>
                  <a:lumOff val="40000"/>
                  <a:alpha val="75000"/>
                </a:schemeClr>
              </a:glow>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Responsive</a:t>
              </a:r>
            </a:p>
          </p:txBody>
        </p:sp>
        <p:sp>
          <p:nvSpPr>
            <p:cNvPr id="9" name="Rounded Rectangle 8"/>
            <p:cNvSpPr/>
            <p:nvPr/>
          </p:nvSpPr>
          <p:spPr bwMode="gray">
            <a:xfrm>
              <a:off x="4963149" y="4770367"/>
              <a:ext cx="2091070" cy="565952"/>
            </a:xfrm>
            <a:prstGeom prst="roundRect">
              <a:avLst/>
            </a:prstGeom>
            <a:solidFill>
              <a:schemeClr val="accent2">
                <a:lumMod val="75000"/>
              </a:schemeClr>
            </a:solidFill>
            <a:ln w="19050">
              <a:noFill/>
              <a:miter lim="800000"/>
            </a:ln>
            <a:effectLst>
              <a:glow rad="101600">
                <a:schemeClr val="accent2">
                  <a:lumMod val="60000"/>
                  <a:lumOff val="40000"/>
                  <a:alpha val="75000"/>
                </a:schemeClr>
              </a:glow>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Message Driven</a:t>
              </a:r>
            </a:p>
          </p:txBody>
        </p:sp>
        <p:cxnSp>
          <p:nvCxnSpPr>
            <p:cNvPr id="19" name="Straight Arrow Connector 18"/>
            <p:cNvCxnSpPr/>
            <p:nvPr/>
          </p:nvCxnSpPr>
          <p:spPr>
            <a:xfrm flipV="1">
              <a:off x="6002270" y="2950367"/>
              <a:ext cx="12829" cy="1654772"/>
            </a:xfrm>
            <a:prstGeom prst="straightConnector1">
              <a:avLst/>
            </a:prstGeom>
            <a:ln w="28575" cmpd="sng">
              <a:solidFill>
                <a:schemeClr val="accent4"/>
              </a:solidFill>
              <a:miter lim="800000"/>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1754435" y="2527053"/>
            <a:ext cx="8454083" cy="2578365"/>
            <a:chOff x="1754435" y="2527053"/>
            <a:chExt cx="8454083" cy="2578365"/>
          </a:xfrm>
        </p:grpSpPr>
        <p:sp>
          <p:nvSpPr>
            <p:cNvPr id="10" name="Rounded Rectangle 9"/>
            <p:cNvSpPr/>
            <p:nvPr/>
          </p:nvSpPr>
          <p:spPr bwMode="gray">
            <a:xfrm>
              <a:off x="8117448" y="3518134"/>
              <a:ext cx="2091070" cy="577246"/>
            </a:xfrm>
            <a:prstGeom prst="roundRect">
              <a:avLst/>
            </a:prstGeom>
            <a:solidFill>
              <a:schemeClr val="accent2">
                <a:lumMod val="75000"/>
              </a:schemeClr>
            </a:solidFill>
            <a:ln w="19050">
              <a:noFill/>
              <a:miter lim="800000"/>
            </a:ln>
            <a:effectLst>
              <a:glow rad="101600">
                <a:schemeClr val="accent2">
                  <a:lumMod val="60000"/>
                  <a:lumOff val="40000"/>
                  <a:alpha val="75000"/>
                </a:schemeClr>
              </a:glow>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Resilient</a:t>
              </a:r>
            </a:p>
          </p:txBody>
        </p:sp>
        <p:sp>
          <p:nvSpPr>
            <p:cNvPr id="11" name="Rounded Rectangle 10"/>
            <p:cNvSpPr/>
            <p:nvPr/>
          </p:nvSpPr>
          <p:spPr bwMode="gray">
            <a:xfrm>
              <a:off x="1754435" y="3518134"/>
              <a:ext cx="2091070" cy="577246"/>
            </a:xfrm>
            <a:prstGeom prst="roundRect">
              <a:avLst/>
            </a:prstGeom>
            <a:solidFill>
              <a:schemeClr val="accent2">
                <a:lumMod val="75000"/>
              </a:schemeClr>
            </a:solidFill>
            <a:ln w="19050">
              <a:noFill/>
              <a:miter lim="800000"/>
            </a:ln>
            <a:effectLst>
              <a:glow rad="101600">
                <a:schemeClr val="accent2">
                  <a:lumMod val="60000"/>
                  <a:lumOff val="40000"/>
                  <a:alpha val="75000"/>
                </a:schemeClr>
              </a:glow>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Elastic</a:t>
              </a:r>
            </a:p>
          </p:txBody>
        </p:sp>
        <p:cxnSp>
          <p:nvCxnSpPr>
            <p:cNvPr id="13" name="Straight Arrow Connector 12"/>
            <p:cNvCxnSpPr/>
            <p:nvPr/>
          </p:nvCxnSpPr>
          <p:spPr>
            <a:xfrm>
              <a:off x="3938397" y="3793930"/>
              <a:ext cx="4028197" cy="25655"/>
            </a:xfrm>
            <a:prstGeom prst="straightConnector1">
              <a:avLst/>
            </a:prstGeom>
            <a:ln w="28575" cmpd="sng">
              <a:solidFill>
                <a:schemeClr val="accent4"/>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a:off x="2809474" y="2527053"/>
              <a:ext cx="4194971" cy="1706083"/>
            </a:xfrm>
            <a:prstGeom prst="arc">
              <a:avLst>
                <a:gd name="adj1" fmla="val 10909670"/>
                <a:gd name="adj2" fmla="val 16019164"/>
              </a:avLst>
            </a:prstGeom>
            <a:ln w="28575" cmpd="sng">
              <a:solidFill>
                <a:schemeClr val="accent4"/>
              </a:solidFill>
              <a:miter lim="800000"/>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Arc 11"/>
            <p:cNvSpPr/>
            <p:nvPr/>
          </p:nvSpPr>
          <p:spPr>
            <a:xfrm>
              <a:off x="5182777" y="2527053"/>
              <a:ext cx="3938398" cy="1718910"/>
            </a:xfrm>
            <a:prstGeom prst="arc">
              <a:avLst/>
            </a:prstGeom>
            <a:ln w="28575" cmpd="sng">
              <a:solidFill>
                <a:schemeClr val="accent4"/>
              </a:solidFill>
              <a:miter lim="800000"/>
              <a:headEnd type="arrow"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2822305" y="3348025"/>
              <a:ext cx="4105170" cy="1757393"/>
            </a:xfrm>
            <a:prstGeom prst="arc">
              <a:avLst>
                <a:gd name="adj1" fmla="val 5501088"/>
                <a:gd name="adj2" fmla="val 10918245"/>
              </a:avLst>
            </a:prstGeom>
            <a:ln w="28575" cmpd="sng">
              <a:solidFill>
                <a:schemeClr val="accent4"/>
              </a:solidFill>
              <a:miter lim="800000"/>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p:cNvSpPr/>
            <p:nvPr/>
          </p:nvSpPr>
          <p:spPr>
            <a:xfrm>
              <a:off x="5490664" y="3386509"/>
              <a:ext cx="3617680" cy="1693254"/>
            </a:xfrm>
            <a:prstGeom prst="arc">
              <a:avLst>
                <a:gd name="adj1" fmla="val 21485084"/>
                <a:gd name="adj2" fmla="val 5845917"/>
              </a:avLst>
            </a:prstGeom>
            <a:ln w="28575" cmpd="sng">
              <a:solidFill>
                <a:schemeClr val="accent4"/>
              </a:solidFill>
              <a:miter lim="800000"/>
              <a:headEnd type="arrow"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TextBox 17"/>
          <p:cNvSpPr txBox="1"/>
          <p:nvPr/>
        </p:nvSpPr>
        <p:spPr>
          <a:xfrm>
            <a:off x="8171852" y="5887918"/>
            <a:ext cx="3284135" cy="410487"/>
          </a:xfrm>
          <a:prstGeom prst="rect">
            <a:avLst/>
          </a:prstGeom>
          <a:noFill/>
        </p:spPr>
        <p:txBody>
          <a:bodyPr wrap="none" lIns="0" tIns="0" rIns="0" bIns="0" rtlCol="0">
            <a:noAutofit/>
          </a:bodyPr>
          <a:lstStyle/>
          <a:p>
            <a:pPr algn="ctr">
              <a:lnSpc>
                <a:spcPct val="90000"/>
              </a:lnSpc>
            </a:pPr>
            <a:r>
              <a:rPr lang="en-US" sz="1400" dirty="0" smtClean="0"/>
              <a:t>image credit: </a:t>
            </a:r>
            <a:r>
              <a:rPr lang="en-US" sz="1400" dirty="0" err="1" smtClean="0"/>
              <a:t>reactivemanifesto.org</a:t>
            </a:r>
            <a:endParaRPr lang="en-US" sz="1400" dirty="0" smtClean="0"/>
          </a:p>
        </p:txBody>
      </p:sp>
    </p:spTree>
    <p:extLst>
      <p:ext uri="{BB962C8B-B14F-4D97-AF65-F5344CB8AC3E}">
        <p14:creationId xmlns:p14="http://schemas.microsoft.com/office/powerpoint/2010/main" val="37109548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1"/>
                                        </p:tgtEl>
                                        <p:attrNameLst>
                                          <p:attrName>style.opacity</p:attrName>
                                        </p:attrNameLst>
                                      </p:cBhvr>
                                      <p:to>
                                        <p:strVal val="0.5"/>
                                      </p:to>
                                    </p:set>
                                    <p:animEffect filter="image" prLst="opacity: 0.5">
                                      <p:cBhvr rctx="IE">
                                        <p:cTn id="7"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4.0 and Reactive Programming</a:t>
            </a:r>
            <a:endParaRPr lang="en-US" dirty="0"/>
          </a:p>
        </p:txBody>
      </p:sp>
      <p:sp>
        <p:nvSpPr>
          <p:cNvPr id="3" name="Content Placeholder 2"/>
          <p:cNvSpPr>
            <a:spLocks noGrp="1"/>
          </p:cNvSpPr>
          <p:nvPr>
            <p:ph idx="1"/>
          </p:nvPr>
        </p:nvSpPr>
        <p:spPr/>
        <p:txBody>
          <a:bodyPr/>
          <a:lstStyle/>
          <a:p>
            <a:r>
              <a:rPr lang="en-US" dirty="0" smtClean="0"/>
              <a:t>Non-blocking IO in Servlet 3.1</a:t>
            </a:r>
          </a:p>
          <a:p>
            <a:pPr lvl="1"/>
            <a:r>
              <a:rPr lang="en-US" dirty="0" err="1" smtClean="0">
                <a:latin typeface="Consolas"/>
                <a:cs typeface="Consolas"/>
              </a:rPr>
              <a:t>ServletInputStream</a:t>
            </a:r>
            <a:endParaRPr lang="en-US" dirty="0" smtClean="0">
              <a:latin typeface="Consolas"/>
              <a:cs typeface="Consolas"/>
            </a:endParaRPr>
          </a:p>
          <a:p>
            <a:pPr lvl="2"/>
            <a:r>
              <a:rPr lang="en-US" dirty="0" smtClean="0">
                <a:latin typeface="Consolas"/>
                <a:cs typeface="Consolas"/>
              </a:rPr>
              <a:t>#</a:t>
            </a:r>
            <a:r>
              <a:rPr lang="en-US" dirty="0" err="1" smtClean="0">
                <a:latin typeface="Consolas"/>
                <a:cs typeface="Consolas"/>
              </a:rPr>
              <a:t>setReadListener</a:t>
            </a:r>
            <a:r>
              <a:rPr lang="en-US" dirty="0" smtClean="0">
                <a:latin typeface="Consolas"/>
                <a:cs typeface="Consolas"/>
              </a:rPr>
              <a:t>, #</a:t>
            </a:r>
            <a:r>
              <a:rPr lang="en-US" dirty="0" err="1" smtClean="0">
                <a:latin typeface="Consolas"/>
                <a:cs typeface="Consolas"/>
              </a:rPr>
              <a:t>isReady</a:t>
            </a:r>
            <a:endParaRPr lang="en-US" dirty="0" smtClean="0">
              <a:latin typeface="Consolas"/>
              <a:cs typeface="Consolas"/>
            </a:endParaRPr>
          </a:p>
          <a:p>
            <a:pPr lvl="1"/>
            <a:r>
              <a:rPr lang="en-US" dirty="0" err="1" smtClean="0">
                <a:latin typeface="Consolas"/>
                <a:cs typeface="Consolas"/>
              </a:rPr>
              <a:t>ServletOutputStream</a:t>
            </a:r>
            <a:endParaRPr lang="en-US" dirty="0" smtClean="0">
              <a:latin typeface="Consolas"/>
              <a:cs typeface="Consolas"/>
            </a:endParaRPr>
          </a:p>
          <a:p>
            <a:pPr lvl="2"/>
            <a:r>
              <a:rPr lang="en-US" dirty="0" smtClean="0">
                <a:latin typeface="Consolas"/>
                <a:cs typeface="Consolas"/>
              </a:rPr>
              <a:t>#</a:t>
            </a:r>
            <a:r>
              <a:rPr lang="en-US" dirty="0" err="1" smtClean="0">
                <a:latin typeface="Consolas"/>
                <a:cs typeface="Consolas"/>
              </a:rPr>
              <a:t>setWriteListener</a:t>
            </a:r>
            <a:r>
              <a:rPr lang="en-US" dirty="0" smtClean="0">
                <a:latin typeface="Consolas"/>
                <a:cs typeface="Consolas"/>
              </a:rPr>
              <a:t>, #</a:t>
            </a:r>
            <a:r>
              <a:rPr lang="en-US" dirty="0" err="1" smtClean="0">
                <a:latin typeface="Consolas"/>
                <a:cs typeface="Consolas"/>
              </a:rPr>
              <a:t>isReady</a:t>
            </a:r>
            <a:endParaRPr lang="en-US" dirty="0" smtClean="0">
              <a:latin typeface="Consolas"/>
              <a:cs typeface="Consolas"/>
            </a:endParaRPr>
          </a:p>
          <a:p>
            <a:pPr lvl="1"/>
            <a:r>
              <a:rPr lang="en-US" dirty="0" err="1" smtClean="0">
                <a:latin typeface="Consolas"/>
                <a:cs typeface="Consolas"/>
              </a:rPr>
              <a:t>ReadListener</a:t>
            </a:r>
            <a:endParaRPr lang="en-US" dirty="0" smtClean="0">
              <a:latin typeface="Consolas"/>
              <a:cs typeface="Consolas"/>
            </a:endParaRPr>
          </a:p>
          <a:p>
            <a:pPr lvl="2"/>
            <a:r>
              <a:rPr lang="en-US" dirty="0" smtClean="0">
                <a:latin typeface="Consolas"/>
                <a:cs typeface="Consolas"/>
              </a:rPr>
              <a:t>#</a:t>
            </a:r>
            <a:r>
              <a:rPr lang="en-US" dirty="0" err="1" smtClean="0">
                <a:latin typeface="Consolas"/>
                <a:cs typeface="Consolas"/>
              </a:rPr>
              <a:t>onDataAvailable</a:t>
            </a:r>
            <a:r>
              <a:rPr lang="en-US" dirty="0" smtClean="0">
                <a:latin typeface="Consolas"/>
                <a:cs typeface="Consolas"/>
              </a:rPr>
              <a:t>, #</a:t>
            </a:r>
            <a:r>
              <a:rPr lang="en-US" dirty="0" err="1" smtClean="0">
                <a:latin typeface="Consolas"/>
                <a:cs typeface="Consolas"/>
              </a:rPr>
              <a:t>onAllDataRead</a:t>
            </a:r>
            <a:r>
              <a:rPr lang="en-US" dirty="0" smtClean="0">
                <a:latin typeface="Consolas"/>
                <a:cs typeface="Consolas"/>
              </a:rPr>
              <a:t>, #</a:t>
            </a:r>
            <a:r>
              <a:rPr lang="en-US" dirty="0" err="1" smtClean="0">
                <a:latin typeface="Consolas"/>
                <a:cs typeface="Consolas"/>
              </a:rPr>
              <a:t>onError</a:t>
            </a:r>
            <a:endParaRPr lang="en-US" dirty="0" smtClean="0">
              <a:latin typeface="Consolas"/>
              <a:cs typeface="Consolas"/>
            </a:endParaRPr>
          </a:p>
          <a:p>
            <a:pPr lvl="1"/>
            <a:r>
              <a:rPr lang="en-US" dirty="0" err="1" smtClean="0">
                <a:latin typeface="Consolas"/>
                <a:cs typeface="Consolas"/>
              </a:rPr>
              <a:t>WriteListener</a:t>
            </a:r>
            <a:endParaRPr lang="en-US" dirty="0" smtClean="0">
              <a:latin typeface="Consolas"/>
              <a:cs typeface="Consolas"/>
            </a:endParaRPr>
          </a:p>
          <a:p>
            <a:pPr lvl="2"/>
            <a:r>
              <a:rPr lang="en-US" dirty="0" smtClean="0">
                <a:latin typeface="Consolas"/>
                <a:cs typeface="Consolas"/>
              </a:rPr>
              <a:t>#</a:t>
            </a:r>
            <a:r>
              <a:rPr lang="en-US" dirty="0" err="1" smtClean="0">
                <a:latin typeface="Consolas"/>
                <a:cs typeface="Consolas"/>
              </a:rPr>
              <a:t>onWritePossible</a:t>
            </a:r>
            <a:r>
              <a:rPr lang="en-US" dirty="0" smtClean="0">
                <a:latin typeface="Consolas"/>
                <a:cs typeface="Consolas"/>
              </a:rPr>
              <a:t>, #</a:t>
            </a:r>
            <a:r>
              <a:rPr lang="en-US" dirty="0" err="1" smtClean="0">
                <a:latin typeface="Consolas"/>
                <a:cs typeface="Consolas"/>
              </a:rPr>
              <a:t>onError</a:t>
            </a:r>
            <a:endParaRPr lang="en-US" dirty="0" smtClean="0">
              <a:latin typeface="Consolas"/>
              <a:cs typeface="Consolas"/>
            </a:endParaRPr>
          </a:p>
        </p:txBody>
      </p:sp>
      <p:sp>
        <p:nvSpPr>
          <p:cNvPr id="4" name="Text Placeholder 3"/>
          <p:cNvSpPr>
            <a:spLocks noGrp="1"/>
          </p:cNvSpPr>
          <p:nvPr>
            <p:ph type="body" sz="quarter" idx="13"/>
          </p:nvPr>
        </p:nvSpPr>
        <p:spPr/>
        <p:txBody>
          <a:bodyPr/>
          <a:lstStyle/>
          <a:p>
            <a:endParaRPr lang="en-US"/>
          </a:p>
        </p:txBody>
      </p:sp>
      <p:sp>
        <p:nvSpPr>
          <p:cNvPr id="6" name="Slide Number Placeholder 5"/>
          <p:cNvSpPr>
            <a:spLocks noGrp="1"/>
          </p:cNvSpPr>
          <p:nvPr>
            <p:ph type="sldNum" sz="quarter" idx="16"/>
          </p:nvPr>
        </p:nvSpPr>
        <p:spPr/>
        <p:txBody>
          <a:bodyPr/>
          <a:lstStyle/>
          <a:p>
            <a:pPr>
              <a:defRPr/>
            </a:pPr>
            <a:fld id="{6624C6AC-8D69-A946-B2C7-330C96B93F97}" type="slidenum">
              <a:rPr lang="en-US" smtClean="0"/>
              <a:pPr>
                <a:defRPr/>
              </a:pPr>
              <a:t>58</a:t>
            </a:fld>
            <a:endParaRPr lang="en-US"/>
          </a:p>
        </p:txBody>
      </p:sp>
    </p:spTree>
    <p:extLst>
      <p:ext uri="{BB962C8B-B14F-4D97-AF65-F5344CB8AC3E}">
        <p14:creationId xmlns:p14="http://schemas.microsoft.com/office/powerpoint/2010/main" val="15061994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4.0 and Reactive Programming</a:t>
            </a:r>
            <a:endParaRPr lang="en-US" dirty="0"/>
          </a:p>
        </p:txBody>
      </p:sp>
      <p:sp>
        <p:nvSpPr>
          <p:cNvPr id="3" name="Content Placeholder 2"/>
          <p:cNvSpPr>
            <a:spLocks noGrp="1"/>
          </p:cNvSpPr>
          <p:nvPr>
            <p:ph idx="1"/>
          </p:nvPr>
        </p:nvSpPr>
        <p:spPr/>
        <p:txBody>
          <a:bodyPr/>
          <a:lstStyle/>
          <a:p>
            <a:r>
              <a:rPr lang="en-US" dirty="0" smtClean="0"/>
              <a:t>Asynchronous in Servlet 3.0</a:t>
            </a:r>
          </a:p>
          <a:p>
            <a:pPr lvl="1"/>
            <a:r>
              <a:rPr lang="en-US" dirty="0" err="1" smtClean="0">
                <a:latin typeface="Consolas"/>
                <a:cs typeface="Consolas"/>
              </a:rPr>
              <a:t>ServletRequest#startAsync</a:t>
            </a:r>
            <a:endParaRPr lang="en-US" dirty="0" smtClean="0">
              <a:latin typeface="Consolas"/>
              <a:cs typeface="Consolas"/>
            </a:endParaRPr>
          </a:p>
          <a:p>
            <a:pPr lvl="1"/>
            <a:r>
              <a:rPr lang="en-US" dirty="0" err="1" smtClean="0">
                <a:latin typeface="Consolas"/>
                <a:cs typeface="Consolas"/>
              </a:rPr>
              <a:t>AsyncContext</a:t>
            </a:r>
            <a:endParaRPr lang="en-US" dirty="0" smtClean="0">
              <a:latin typeface="Consolas"/>
              <a:cs typeface="Consolas"/>
            </a:endParaRPr>
          </a:p>
          <a:p>
            <a:pPr lvl="2"/>
            <a:r>
              <a:rPr lang="en-US" dirty="0" smtClean="0">
                <a:latin typeface="Consolas"/>
                <a:cs typeface="Consolas"/>
              </a:rPr>
              <a:t>#</a:t>
            </a:r>
            <a:r>
              <a:rPr lang="en-US" dirty="0" err="1" smtClean="0">
                <a:latin typeface="Consolas"/>
                <a:cs typeface="Consolas"/>
              </a:rPr>
              <a:t>addListener</a:t>
            </a:r>
            <a:r>
              <a:rPr lang="en-US" dirty="0" smtClean="0">
                <a:latin typeface="Consolas"/>
                <a:cs typeface="Consolas"/>
              </a:rPr>
              <a:t>, #dispatch, #complete</a:t>
            </a:r>
          </a:p>
          <a:p>
            <a:pPr lvl="1"/>
            <a:r>
              <a:rPr lang="en-US" dirty="0" err="1" smtClean="0">
                <a:latin typeface="Consolas"/>
                <a:cs typeface="Consolas"/>
              </a:rPr>
              <a:t>AsyncListener</a:t>
            </a:r>
            <a:endParaRPr lang="en-US" dirty="0" smtClean="0">
              <a:latin typeface="Consolas"/>
              <a:cs typeface="Consolas"/>
            </a:endParaRPr>
          </a:p>
          <a:p>
            <a:pPr lvl="2"/>
            <a:r>
              <a:rPr lang="en-US" dirty="0" smtClean="0">
                <a:latin typeface="Consolas"/>
                <a:cs typeface="Consolas"/>
              </a:rPr>
              <a:t>#</a:t>
            </a:r>
            <a:r>
              <a:rPr lang="en-US" dirty="0" err="1" smtClean="0">
                <a:latin typeface="Consolas"/>
                <a:cs typeface="Consolas"/>
              </a:rPr>
              <a:t>onComplete</a:t>
            </a:r>
            <a:r>
              <a:rPr lang="en-US" dirty="0" smtClean="0">
                <a:latin typeface="Consolas"/>
                <a:cs typeface="Consolas"/>
              </a:rPr>
              <a:t>, #</a:t>
            </a:r>
            <a:r>
              <a:rPr lang="en-US" dirty="0" err="1" smtClean="0">
                <a:latin typeface="Consolas"/>
                <a:cs typeface="Consolas"/>
              </a:rPr>
              <a:t>onError</a:t>
            </a:r>
            <a:r>
              <a:rPr lang="en-US" dirty="0" smtClean="0">
                <a:latin typeface="Consolas"/>
                <a:cs typeface="Consolas"/>
              </a:rPr>
              <a:t>, #</a:t>
            </a:r>
            <a:r>
              <a:rPr lang="en-US" dirty="0" err="1" smtClean="0">
                <a:latin typeface="Consolas"/>
                <a:cs typeface="Consolas"/>
              </a:rPr>
              <a:t>onStartAsync</a:t>
            </a:r>
            <a:r>
              <a:rPr lang="en-US" dirty="0" smtClean="0">
                <a:latin typeface="Consolas"/>
                <a:cs typeface="Consolas"/>
              </a:rPr>
              <a:t>, #</a:t>
            </a:r>
            <a:r>
              <a:rPr lang="en-US" dirty="0" err="1" smtClean="0">
                <a:latin typeface="Consolas"/>
                <a:cs typeface="Consolas"/>
              </a:rPr>
              <a:t>onTimeout</a:t>
            </a:r>
            <a:endParaRPr lang="en-US" dirty="0" smtClean="0">
              <a:latin typeface="Consolas"/>
              <a:cs typeface="Consolas"/>
            </a:endParaRPr>
          </a:p>
          <a:p>
            <a:r>
              <a:rPr lang="en-US" dirty="0" smtClean="0"/>
              <a:t>Event</a:t>
            </a:r>
            <a:r>
              <a:rPr lang="en-US" dirty="0"/>
              <a:t>-driven</a:t>
            </a:r>
          </a:p>
          <a:p>
            <a:pPr lvl="1"/>
            <a:r>
              <a:rPr lang="en-US" dirty="0"/>
              <a:t>Server-Sent </a:t>
            </a:r>
            <a:r>
              <a:rPr lang="en-US" dirty="0" smtClean="0"/>
              <a:t>Events</a:t>
            </a:r>
            <a:endParaRPr lang="en-US" dirty="0"/>
          </a:p>
        </p:txBody>
      </p:sp>
      <p:sp>
        <p:nvSpPr>
          <p:cNvPr id="4" name="Text Placeholder 3"/>
          <p:cNvSpPr>
            <a:spLocks noGrp="1"/>
          </p:cNvSpPr>
          <p:nvPr>
            <p:ph type="body" sz="quarter" idx="13"/>
          </p:nvPr>
        </p:nvSpPr>
        <p:spPr/>
        <p:txBody>
          <a:bodyPr/>
          <a:lstStyle/>
          <a:p>
            <a:endParaRPr lang="en-US"/>
          </a:p>
        </p:txBody>
      </p:sp>
      <p:sp>
        <p:nvSpPr>
          <p:cNvPr id="6" name="Slide Number Placeholder 5"/>
          <p:cNvSpPr>
            <a:spLocks noGrp="1"/>
          </p:cNvSpPr>
          <p:nvPr>
            <p:ph type="sldNum" sz="quarter" idx="16"/>
          </p:nvPr>
        </p:nvSpPr>
        <p:spPr/>
        <p:txBody>
          <a:bodyPr/>
          <a:lstStyle/>
          <a:p>
            <a:pPr>
              <a:defRPr/>
            </a:pPr>
            <a:fld id="{6624C6AC-8D69-A946-B2C7-330C96B93F97}" type="slidenum">
              <a:rPr lang="en-US" smtClean="0"/>
              <a:pPr>
                <a:defRPr/>
              </a:pPr>
              <a:t>59</a:t>
            </a:fld>
            <a:endParaRPr lang="en-US"/>
          </a:p>
        </p:txBody>
      </p:sp>
    </p:spTree>
    <p:extLst>
      <p:ext uri="{BB962C8B-B14F-4D97-AF65-F5344CB8AC3E}">
        <p14:creationId xmlns:p14="http://schemas.microsoft.com/office/powerpoint/2010/main" val="3408090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HTTP/2?</a:t>
            </a:r>
            <a:endParaRPr lang="en-US" dirty="0"/>
          </a:p>
        </p:txBody>
      </p:sp>
      <p:sp>
        <p:nvSpPr>
          <p:cNvPr id="5" name="Content Placeholder 4"/>
          <p:cNvSpPr>
            <a:spLocks noGrp="1"/>
          </p:cNvSpPr>
          <p:nvPr>
            <p:ph idx="1"/>
          </p:nvPr>
        </p:nvSpPr>
        <p:spPr/>
        <p:txBody>
          <a:bodyPr/>
          <a:lstStyle/>
          <a:p>
            <a:r>
              <a:rPr lang="en-US" dirty="0" smtClean="0"/>
              <a:t>Head-of-Line blocking</a:t>
            </a:r>
          </a:p>
        </p:txBody>
      </p:sp>
      <p:sp>
        <p:nvSpPr>
          <p:cNvPr id="6" name="Text Placeholder 5"/>
          <p:cNvSpPr>
            <a:spLocks noGrp="1"/>
          </p:cNvSpPr>
          <p:nvPr>
            <p:ph type="body" sz="quarter" idx="13"/>
          </p:nvPr>
        </p:nvSpPr>
        <p:spPr/>
        <p:txBody>
          <a:bodyPr/>
          <a:lstStyle/>
          <a:p>
            <a:r>
              <a:rPr lang="en-US" dirty="0"/>
              <a:t>Problems in </a:t>
            </a:r>
            <a:r>
              <a:rPr lang="en-US" dirty="0" smtClean="0"/>
              <a:t>HTTP/1.1</a:t>
            </a:r>
            <a:endParaRPr lang="en-US" dirty="0"/>
          </a:p>
        </p:txBody>
      </p:sp>
      <p:sp>
        <p:nvSpPr>
          <p:cNvPr id="108" name="TextBox 107"/>
          <p:cNvSpPr txBox="1"/>
          <p:nvPr/>
        </p:nvSpPr>
        <p:spPr>
          <a:xfrm>
            <a:off x="9936862" y="6149565"/>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8" name="TextBox 7"/>
          <p:cNvSpPr txBox="1"/>
          <p:nvPr/>
        </p:nvSpPr>
        <p:spPr>
          <a:xfrm>
            <a:off x="1611065" y="5632202"/>
            <a:ext cx="914400" cy="914400"/>
          </a:xfrm>
          <a:prstGeom prst="rect">
            <a:avLst/>
          </a:prstGeom>
          <a:noFill/>
        </p:spPr>
        <p:txBody>
          <a:bodyPr wrap="none" lIns="0" tIns="0" rIns="0" bIns="0" rtlCol="0">
            <a:noAutofit/>
          </a:bodyPr>
          <a:lstStyle/>
          <a:p>
            <a:pPr>
              <a:lnSpc>
                <a:spcPct val="90000"/>
              </a:lnSpc>
            </a:pPr>
            <a:endParaRPr lang="en-US" dirty="0" smtClean="0"/>
          </a:p>
        </p:txBody>
      </p:sp>
      <p:pic>
        <p:nvPicPr>
          <p:cNvPr id="7" name="Picture 6" descr="head-of-line-block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825" y="1269915"/>
            <a:ext cx="8128000" cy="3822700"/>
          </a:xfrm>
          <a:prstGeom prst="rect">
            <a:avLst/>
          </a:prstGeom>
        </p:spPr>
      </p:pic>
    </p:spTree>
    <p:extLst>
      <p:ext uri="{BB962C8B-B14F-4D97-AF65-F5344CB8AC3E}">
        <p14:creationId xmlns:p14="http://schemas.microsoft.com/office/powerpoint/2010/main" val="30228778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dirty="0" smtClean="0">
                <a:latin typeface="Calibri" charset="0"/>
              </a:rPr>
              <a:t>Our Plan for Your Time Investment</a:t>
            </a:r>
            <a:endParaRPr lang="en-US" dirty="0">
              <a:latin typeface="Calibri" charset="0"/>
            </a:endParaRPr>
          </a:p>
        </p:txBody>
      </p:sp>
      <p:sp>
        <p:nvSpPr>
          <p:cNvPr id="55298" name="Content Placeholder 2"/>
          <p:cNvSpPr>
            <a:spLocks noGrp="1"/>
          </p:cNvSpPr>
          <p:nvPr>
            <p:ph idx="13"/>
          </p:nvPr>
        </p:nvSpPr>
        <p:spPr>
          <a:xfrm>
            <a:off x="2795588" y="1981200"/>
            <a:ext cx="8861425" cy="3962400"/>
          </a:xfrm>
        </p:spPr>
        <p:txBody>
          <a:bodyPr/>
          <a:lstStyle/>
          <a:p>
            <a:r>
              <a:rPr lang="en-US" dirty="0" smtClean="0">
                <a:solidFill>
                  <a:srgbClr val="CCCCCC"/>
                </a:solidFill>
                <a:latin typeface="Calibri" charset="0"/>
              </a:rPr>
              <a:t>Why HTTP/2?</a:t>
            </a:r>
            <a:endParaRPr lang="en-US" dirty="0">
              <a:solidFill>
                <a:srgbClr val="CCCCCC"/>
              </a:solidFill>
              <a:latin typeface="Calibri" charset="0"/>
            </a:endParaRPr>
          </a:p>
          <a:p>
            <a:r>
              <a:rPr lang="en-US" dirty="0" smtClean="0">
                <a:solidFill>
                  <a:srgbClr val="CCCCCC"/>
                </a:solidFill>
                <a:latin typeface="Calibri" charset="0"/>
              </a:rPr>
              <a:t>HTTP/2 Big Features</a:t>
            </a:r>
            <a:endParaRPr lang="en-US" dirty="0">
              <a:solidFill>
                <a:srgbClr val="CCCCCC"/>
              </a:solidFill>
              <a:latin typeface="Calibri" charset="0"/>
            </a:endParaRPr>
          </a:p>
          <a:p>
            <a:r>
              <a:rPr lang="en-US" dirty="0" smtClean="0">
                <a:solidFill>
                  <a:srgbClr val="5F5F5F"/>
                </a:solidFill>
                <a:latin typeface="Calibri" charset="0"/>
              </a:rPr>
              <a:t>How Servlet Might Expose These Features</a:t>
            </a:r>
            <a:endParaRPr lang="en-US" dirty="0">
              <a:solidFill>
                <a:srgbClr val="5F5F5F"/>
              </a:solidFill>
              <a:latin typeface="Calibri" charset="0"/>
            </a:endParaRPr>
          </a:p>
          <a:p>
            <a:r>
              <a:rPr lang="en-US" dirty="0" smtClean="0">
                <a:solidFill>
                  <a:schemeClr val="tx2">
                    <a:lumMod val="40000"/>
                    <a:lumOff val="60000"/>
                  </a:schemeClr>
                </a:solidFill>
                <a:latin typeface="Calibri" charset="0"/>
              </a:rPr>
              <a:t>Java SE 9 Support for HTTP/2</a:t>
            </a:r>
            <a:endParaRPr lang="en-US" dirty="0">
              <a:solidFill>
                <a:schemeClr val="tx2">
                  <a:lumMod val="40000"/>
                  <a:lumOff val="60000"/>
                </a:schemeClr>
              </a:solidFill>
              <a:latin typeface="Calibri" charset="0"/>
            </a:endParaRPr>
          </a:p>
          <a:p>
            <a:r>
              <a:rPr lang="en-US" dirty="0" smtClean="0">
                <a:solidFill>
                  <a:schemeClr val="tx2">
                    <a:lumMod val="40000"/>
                    <a:lumOff val="60000"/>
                  </a:schemeClr>
                </a:solidFill>
                <a:latin typeface="Calibri" charset="0"/>
              </a:rPr>
              <a:t>Summary and Current Status</a:t>
            </a:r>
            <a:endParaRPr lang="en-US" dirty="0">
              <a:solidFill>
                <a:schemeClr val="tx2">
                  <a:lumMod val="40000"/>
                  <a:lumOff val="60000"/>
                </a:schemeClr>
              </a:solidFill>
              <a:latin typeface="Calibri" charset="0"/>
            </a:endParaRPr>
          </a:p>
        </p:txBody>
      </p:sp>
      <p:sp>
        <p:nvSpPr>
          <p:cNvPr id="6" name="Pentagon 5"/>
          <p:cNvSpPr/>
          <p:nvPr/>
        </p:nvSpPr>
        <p:spPr>
          <a:xfrm>
            <a:off x="2185988" y="1981200"/>
            <a:ext cx="457200" cy="320675"/>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1</a:t>
            </a:r>
          </a:p>
        </p:txBody>
      </p:sp>
      <p:sp>
        <p:nvSpPr>
          <p:cNvPr id="16" name="Pentagon 15"/>
          <p:cNvSpPr/>
          <p:nvPr/>
        </p:nvSpPr>
        <p:spPr>
          <a:xfrm>
            <a:off x="2185988" y="2678113"/>
            <a:ext cx="457200" cy="319087"/>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2</a:t>
            </a:r>
          </a:p>
        </p:txBody>
      </p:sp>
      <p:sp>
        <p:nvSpPr>
          <p:cNvPr id="17" name="Pentagon 16"/>
          <p:cNvSpPr/>
          <p:nvPr/>
        </p:nvSpPr>
        <p:spPr>
          <a:xfrm>
            <a:off x="2185988" y="3373438"/>
            <a:ext cx="457200" cy="320675"/>
          </a:xfrm>
          <a:prstGeom prst="homePlate">
            <a:avLst/>
          </a:prstGeom>
          <a:solidFill>
            <a:srgbClr val="5F5F5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3</a:t>
            </a:r>
          </a:p>
        </p:txBody>
      </p:sp>
      <p:sp>
        <p:nvSpPr>
          <p:cNvPr id="18" name="Pentagon 17"/>
          <p:cNvSpPr/>
          <p:nvPr/>
        </p:nvSpPr>
        <p:spPr>
          <a:xfrm>
            <a:off x="2185988" y="4070350"/>
            <a:ext cx="457200" cy="319088"/>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4</a:t>
            </a:r>
          </a:p>
        </p:txBody>
      </p:sp>
      <p:sp>
        <p:nvSpPr>
          <p:cNvPr id="19" name="Pentagon 18"/>
          <p:cNvSpPr/>
          <p:nvPr/>
        </p:nvSpPr>
        <p:spPr>
          <a:xfrm>
            <a:off x="2185988" y="4765675"/>
            <a:ext cx="457200" cy="320675"/>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5</a:t>
            </a:r>
          </a:p>
        </p:txBody>
      </p:sp>
      <p:sp>
        <p:nvSpPr>
          <p:cNvPr id="2" name="Slide Number Placeholder 1"/>
          <p:cNvSpPr>
            <a:spLocks noGrp="1"/>
          </p:cNvSpPr>
          <p:nvPr>
            <p:ph type="sldNum" sz="quarter" idx="16"/>
          </p:nvPr>
        </p:nvSpPr>
        <p:spPr/>
        <p:txBody>
          <a:bodyPr/>
          <a:lstStyle/>
          <a:p>
            <a:pPr>
              <a:defRPr/>
            </a:pPr>
            <a:fld id="{B12E9E1E-9C5E-2B41-9B53-D8A09D1FBAE2}" type="slidenum">
              <a:rPr lang="en-US" smtClean="0"/>
              <a:pPr>
                <a:defRPr/>
              </a:pPr>
              <a:t>60</a:t>
            </a:fld>
            <a:endParaRPr lang="en-US"/>
          </a:p>
        </p:txBody>
      </p:sp>
    </p:spTree>
    <p:extLst>
      <p:ext uri="{BB962C8B-B14F-4D97-AF65-F5344CB8AC3E}">
        <p14:creationId xmlns:p14="http://schemas.microsoft.com/office/powerpoint/2010/main" val="39153074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dirty="0" smtClean="0">
                <a:latin typeface="Calibri" charset="0"/>
              </a:rPr>
              <a:t>Our Plan for Your Time Investment</a:t>
            </a:r>
            <a:endParaRPr lang="en-US" dirty="0">
              <a:latin typeface="Calibri" charset="0"/>
            </a:endParaRPr>
          </a:p>
        </p:txBody>
      </p:sp>
      <p:sp>
        <p:nvSpPr>
          <p:cNvPr id="55298" name="Content Placeholder 2"/>
          <p:cNvSpPr>
            <a:spLocks noGrp="1"/>
          </p:cNvSpPr>
          <p:nvPr>
            <p:ph idx="13"/>
          </p:nvPr>
        </p:nvSpPr>
        <p:spPr>
          <a:xfrm>
            <a:off x="2795588" y="1981200"/>
            <a:ext cx="8861425" cy="3962400"/>
          </a:xfrm>
        </p:spPr>
        <p:txBody>
          <a:bodyPr/>
          <a:lstStyle/>
          <a:p>
            <a:r>
              <a:rPr lang="en-US" dirty="0" smtClean="0">
                <a:solidFill>
                  <a:srgbClr val="CCCCCC"/>
                </a:solidFill>
                <a:latin typeface="Calibri" charset="0"/>
              </a:rPr>
              <a:t>Why HTTP/2?</a:t>
            </a:r>
            <a:endParaRPr lang="en-US" dirty="0">
              <a:solidFill>
                <a:srgbClr val="CCCCCC"/>
              </a:solidFill>
              <a:latin typeface="Calibri" charset="0"/>
            </a:endParaRPr>
          </a:p>
          <a:p>
            <a:r>
              <a:rPr lang="en-US" dirty="0" smtClean="0">
                <a:solidFill>
                  <a:srgbClr val="CCCCCC"/>
                </a:solidFill>
                <a:latin typeface="Calibri" charset="0"/>
              </a:rPr>
              <a:t>HTTP/2 Big Features</a:t>
            </a:r>
            <a:endParaRPr lang="en-US" dirty="0">
              <a:solidFill>
                <a:srgbClr val="CCCCCC"/>
              </a:solidFill>
              <a:latin typeface="Calibri" charset="0"/>
            </a:endParaRPr>
          </a:p>
          <a:p>
            <a:r>
              <a:rPr lang="en-US" dirty="0" smtClean="0">
                <a:solidFill>
                  <a:srgbClr val="5F5F5F"/>
                </a:solidFill>
                <a:latin typeface="Calibri" charset="0"/>
              </a:rPr>
              <a:t>How Servlet Might Expose These Features</a:t>
            </a:r>
            <a:endParaRPr lang="en-US" dirty="0">
              <a:solidFill>
                <a:srgbClr val="5F5F5F"/>
              </a:solidFill>
              <a:latin typeface="Calibri" charset="0"/>
            </a:endParaRPr>
          </a:p>
          <a:p>
            <a:r>
              <a:rPr lang="en-US" dirty="0" smtClean="0">
                <a:solidFill>
                  <a:schemeClr val="tx2">
                    <a:lumMod val="40000"/>
                    <a:lumOff val="60000"/>
                  </a:schemeClr>
                </a:solidFill>
                <a:latin typeface="Calibri" charset="0"/>
              </a:rPr>
              <a:t>Java SE 9 Support for HTTP/2</a:t>
            </a:r>
            <a:endParaRPr lang="en-US" dirty="0">
              <a:solidFill>
                <a:schemeClr val="tx2">
                  <a:lumMod val="40000"/>
                  <a:lumOff val="60000"/>
                </a:schemeClr>
              </a:solidFill>
              <a:latin typeface="Calibri" charset="0"/>
            </a:endParaRPr>
          </a:p>
          <a:p>
            <a:r>
              <a:rPr lang="en-US" dirty="0" smtClean="0">
                <a:solidFill>
                  <a:schemeClr val="tx2">
                    <a:lumMod val="40000"/>
                    <a:lumOff val="60000"/>
                  </a:schemeClr>
                </a:solidFill>
                <a:latin typeface="Calibri" charset="0"/>
              </a:rPr>
              <a:t>Summary and Current Status</a:t>
            </a:r>
            <a:endParaRPr lang="en-US" dirty="0">
              <a:solidFill>
                <a:schemeClr val="tx2">
                  <a:lumMod val="40000"/>
                  <a:lumOff val="60000"/>
                </a:schemeClr>
              </a:solidFill>
              <a:latin typeface="Calibri" charset="0"/>
            </a:endParaRPr>
          </a:p>
        </p:txBody>
      </p:sp>
      <p:sp>
        <p:nvSpPr>
          <p:cNvPr id="6" name="Pentagon 5"/>
          <p:cNvSpPr/>
          <p:nvPr/>
        </p:nvSpPr>
        <p:spPr>
          <a:xfrm>
            <a:off x="2185988" y="1981200"/>
            <a:ext cx="457200" cy="320675"/>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1</a:t>
            </a:r>
          </a:p>
        </p:txBody>
      </p:sp>
      <p:sp>
        <p:nvSpPr>
          <p:cNvPr id="16" name="Pentagon 15"/>
          <p:cNvSpPr/>
          <p:nvPr/>
        </p:nvSpPr>
        <p:spPr>
          <a:xfrm>
            <a:off x="2185988" y="2678113"/>
            <a:ext cx="457200" cy="319087"/>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2</a:t>
            </a:r>
          </a:p>
        </p:txBody>
      </p:sp>
      <p:sp>
        <p:nvSpPr>
          <p:cNvPr id="17" name="Pentagon 16"/>
          <p:cNvSpPr/>
          <p:nvPr/>
        </p:nvSpPr>
        <p:spPr>
          <a:xfrm>
            <a:off x="2185988" y="3373438"/>
            <a:ext cx="457200" cy="320675"/>
          </a:xfrm>
          <a:prstGeom prst="homePlate">
            <a:avLst/>
          </a:prstGeom>
          <a:solidFill>
            <a:srgbClr val="5F5F5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3</a:t>
            </a:r>
          </a:p>
        </p:txBody>
      </p:sp>
      <p:sp>
        <p:nvSpPr>
          <p:cNvPr id="18" name="Pentagon 17"/>
          <p:cNvSpPr/>
          <p:nvPr/>
        </p:nvSpPr>
        <p:spPr>
          <a:xfrm>
            <a:off x="2185988" y="4070350"/>
            <a:ext cx="457200" cy="319088"/>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4</a:t>
            </a:r>
          </a:p>
        </p:txBody>
      </p:sp>
      <p:sp>
        <p:nvSpPr>
          <p:cNvPr id="19" name="Pentagon 18"/>
          <p:cNvSpPr/>
          <p:nvPr/>
        </p:nvSpPr>
        <p:spPr>
          <a:xfrm>
            <a:off x="2185988" y="4765675"/>
            <a:ext cx="457200" cy="320675"/>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5</a:t>
            </a:r>
          </a:p>
        </p:txBody>
      </p:sp>
      <p:sp>
        <p:nvSpPr>
          <p:cNvPr id="2" name="Slide Number Placeholder 1"/>
          <p:cNvSpPr>
            <a:spLocks noGrp="1"/>
          </p:cNvSpPr>
          <p:nvPr>
            <p:ph type="sldNum" sz="quarter" idx="16"/>
          </p:nvPr>
        </p:nvSpPr>
        <p:spPr/>
        <p:txBody>
          <a:bodyPr/>
          <a:lstStyle/>
          <a:p>
            <a:pPr>
              <a:defRPr/>
            </a:pPr>
            <a:fld id="{B12E9E1E-9C5E-2B41-9B53-D8A09D1FBAE2}" type="slidenum">
              <a:rPr lang="en-US" smtClean="0"/>
              <a:pPr>
                <a:defRPr/>
              </a:pPr>
              <a:t>61</a:t>
            </a:fld>
            <a:endParaRPr lang="en-US"/>
          </a:p>
        </p:txBody>
      </p:sp>
      <p:cxnSp>
        <p:nvCxnSpPr>
          <p:cNvPr id="4" name="Straight Connector 3"/>
          <p:cNvCxnSpPr/>
          <p:nvPr/>
        </p:nvCxnSpPr>
        <p:spPr>
          <a:xfrm flipV="1">
            <a:off x="4605905" y="3734050"/>
            <a:ext cx="966671" cy="75818"/>
          </a:xfrm>
          <a:prstGeom prst="line">
            <a:avLst/>
          </a:prstGeom>
          <a:ln w="19050">
            <a:solidFill>
              <a:schemeClr val="tx1">
                <a:lumMod val="75000"/>
              </a:schemeClr>
            </a:solidFill>
            <a:miter lim="800000"/>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0588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Existing API is designed for One Request == One Response.</a:t>
            </a:r>
          </a:p>
          <a:p>
            <a:r>
              <a:rPr lang="en-US" dirty="0"/>
              <a:t>HTTP/2 destroys this assumption.</a:t>
            </a:r>
          </a:p>
          <a:p>
            <a:r>
              <a:rPr lang="en-US" dirty="0"/>
              <a:t>It will be challenging to do justice to the new reality of One Request == One or More Responses.  </a:t>
            </a:r>
          </a:p>
          <a:p>
            <a:r>
              <a:rPr lang="en-US" dirty="0"/>
              <a:t>We must not simply bolt the “One or More Responses” concept onto some convenient part of the existing API.</a:t>
            </a:r>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62</a:t>
            </a:fld>
            <a:endParaRPr lang="en-US" sz="850" dirty="0"/>
          </a:p>
        </p:txBody>
      </p:sp>
      <p:sp>
        <p:nvSpPr>
          <p:cNvPr id="6" name="Text Placeholder 5"/>
          <p:cNvSpPr>
            <a:spLocks noGrp="1"/>
          </p:cNvSpPr>
          <p:nvPr>
            <p:ph type="body" sz="quarter" idx="13"/>
          </p:nvPr>
        </p:nvSpPr>
        <p:spPr/>
        <p:txBody>
          <a:bodyPr/>
          <a:lstStyle/>
          <a:p>
            <a:r>
              <a:rPr lang="en-US" dirty="0"/>
              <a:t>Challenges in Exposing HTTP/2 Features in Servlet API</a:t>
            </a:r>
          </a:p>
          <a:p>
            <a:endParaRPr lang="en-US" dirty="0"/>
          </a:p>
        </p:txBody>
      </p:sp>
      <p:sp>
        <p:nvSpPr>
          <p:cNvPr id="7" name="Title 1"/>
          <p:cNvSpPr>
            <a:spLocks noGrp="1"/>
          </p:cNvSpPr>
          <p:nvPr>
            <p:ph type="title"/>
          </p:nvPr>
        </p:nvSpPr>
        <p:spPr/>
        <p:txBody>
          <a:bodyPr/>
          <a:lstStyle/>
          <a:p>
            <a:r>
              <a:rPr lang="en-US" dirty="0" smtClean="0"/>
              <a:t>Servlet 4.0 Big Ticket New Features</a:t>
            </a:r>
            <a:endParaRPr lang="en-US" dirty="0"/>
          </a:p>
        </p:txBody>
      </p:sp>
      <p:sp>
        <p:nvSpPr>
          <p:cNvPr id="2" name="TextBox 1"/>
          <p:cNvSpPr txBox="1"/>
          <p:nvPr/>
        </p:nvSpPr>
        <p:spPr>
          <a:xfrm>
            <a:off x="11997700" y="6694641"/>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42483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olidFill>
                  <a:srgbClr val="4C4C4C"/>
                </a:solidFill>
              </a:rPr>
              <a:t>Request/Response multiplexing</a:t>
            </a:r>
          </a:p>
          <a:p>
            <a:r>
              <a:rPr lang="en-US" dirty="0">
                <a:solidFill>
                  <a:srgbClr val="4C4C4C"/>
                </a:solidFill>
              </a:rPr>
              <a:t>Binary Framing</a:t>
            </a:r>
          </a:p>
          <a:p>
            <a:r>
              <a:rPr lang="en-US" dirty="0">
                <a:solidFill>
                  <a:srgbClr val="4C4C4C"/>
                </a:solidFill>
              </a:rPr>
              <a:t>Stream Prioritization</a:t>
            </a:r>
          </a:p>
          <a:p>
            <a:r>
              <a:rPr lang="en-US" dirty="0">
                <a:solidFill>
                  <a:srgbClr val="4C4C4C"/>
                </a:solidFill>
              </a:rPr>
              <a:t>Server Push</a:t>
            </a:r>
          </a:p>
          <a:p>
            <a:r>
              <a:rPr lang="en-US" dirty="0">
                <a:solidFill>
                  <a:srgbClr val="4C4C4C"/>
                </a:solidFill>
              </a:rPr>
              <a:t>Header </a:t>
            </a:r>
            <a:r>
              <a:rPr lang="en-US" dirty="0" smtClean="0">
                <a:solidFill>
                  <a:srgbClr val="4C4C4C"/>
                </a:solidFill>
              </a:rPr>
              <a:t>Compression</a:t>
            </a:r>
          </a:p>
          <a:p>
            <a:r>
              <a:rPr lang="en-US" dirty="0" smtClean="0">
                <a:solidFill>
                  <a:srgbClr val="4C4C4C"/>
                </a:solidFill>
              </a:rPr>
              <a:t>Upgrade </a:t>
            </a:r>
            <a:r>
              <a:rPr lang="en-US" dirty="0">
                <a:solidFill>
                  <a:srgbClr val="4C4C4C"/>
                </a:solidFill>
              </a:rPr>
              <a:t>from </a:t>
            </a:r>
            <a:r>
              <a:rPr lang="en-US" dirty="0" smtClean="0">
                <a:solidFill>
                  <a:srgbClr val="4C4C4C"/>
                </a:solidFill>
              </a:rPr>
              <a:t>HTTP/1.1</a:t>
            </a:r>
            <a:endParaRPr lang="en-US" dirty="0">
              <a:solidFill>
                <a:srgbClr val="4C4C4C"/>
              </a:solidFill>
            </a:endParaRPr>
          </a:p>
          <a:p>
            <a:pPr lvl="1"/>
            <a:r>
              <a:rPr lang="en-US" dirty="0">
                <a:solidFill>
                  <a:srgbClr val="4C4C4C"/>
                </a:solidFill>
              </a:rPr>
              <a:t>ALPN or (NPN)</a:t>
            </a:r>
          </a:p>
          <a:p>
            <a:pPr lvl="1"/>
            <a:r>
              <a:rPr lang="en-US" dirty="0">
                <a:solidFill>
                  <a:srgbClr val="4C4C4C"/>
                </a:solidFill>
              </a:rPr>
              <a:t>101 Switching Protocols</a:t>
            </a:r>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63</a:t>
            </a:fld>
            <a:endParaRPr lang="en-US" sz="850" dirty="0"/>
          </a:p>
        </p:txBody>
      </p:sp>
      <p:sp>
        <p:nvSpPr>
          <p:cNvPr id="6" name="Text Placeholder 5"/>
          <p:cNvSpPr>
            <a:spLocks noGrp="1"/>
          </p:cNvSpPr>
          <p:nvPr>
            <p:ph type="body" sz="quarter" idx="13"/>
          </p:nvPr>
        </p:nvSpPr>
        <p:spPr/>
        <p:txBody>
          <a:bodyPr/>
          <a:lstStyle/>
          <a:p>
            <a:r>
              <a:rPr lang="en-US" dirty="0"/>
              <a:t>HTTP/2 </a:t>
            </a:r>
            <a:r>
              <a:rPr lang="en-US" dirty="0" smtClean="0"/>
              <a:t>Features</a:t>
            </a:r>
            <a:endParaRPr lang="en-US" dirty="0"/>
          </a:p>
        </p:txBody>
      </p:sp>
      <p:sp>
        <p:nvSpPr>
          <p:cNvPr id="7" name="Title 1"/>
          <p:cNvSpPr>
            <a:spLocks noGrp="1"/>
          </p:cNvSpPr>
          <p:nvPr>
            <p:ph type="title"/>
          </p:nvPr>
        </p:nvSpPr>
        <p:spPr/>
        <p:txBody>
          <a:bodyPr/>
          <a:lstStyle/>
          <a:p>
            <a:r>
              <a:rPr lang="en-US" dirty="0" smtClean="0"/>
              <a:t>Servlet 4.0 Big Ticket New Features</a:t>
            </a:r>
            <a:endParaRPr lang="en-US" dirty="0"/>
          </a:p>
        </p:txBody>
      </p:sp>
      <p:sp>
        <p:nvSpPr>
          <p:cNvPr id="2" name="TextBox 1"/>
          <p:cNvSpPr txBox="1"/>
          <p:nvPr/>
        </p:nvSpPr>
        <p:spPr>
          <a:xfrm>
            <a:off x="11973039" y="6682312"/>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4668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Request/Response multiplexing</a:t>
            </a:r>
          </a:p>
          <a:p>
            <a:r>
              <a:rPr lang="en-US" dirty="0">
                <a:solidFill>
                  <a:schemeClr val="tx1">
                    <a:lumMod val="40000"/>
                    <a:lumOff val="60000"/>
                  </a:schemeClr>
                </a:solidFill>
              </a:rPr>
              <a:t>Binary Framing</a:t>
            </a:r>
          </a:p>
          <a:p>
            <a:r>
              <a:rPr lang="en-US" dirty="0"/>
              <a:t>Stream Prioritization</a:t>
            </a:r>
          </a:p>
          <a:p>
            <a:r>
              <a:rPr lang="en-US" dirty="0"/>
              <a:t>Server Push</a:t>
            </a:r>
          </a:p>
          <a:p>
            <a:r>
              <a:rPr lang="en-US" dirty="0">
                <a:solidFill>
                  <a:schemeClr val="tx1">
                    <a:lumMod val="40000"/>
                    <a:lumOff val="60000"/>
                  </a:schemeClr>
                </a:solidFill>
              </a:rPr>
              <a:t>Header </a:t>
            </a:r>
            <a:r>
              <a:rPr lang="en-US" dirty="0" smtClean="0">
                <a:solidFill>
                  <a:schemeClr val="tx1">
                    <a:lumMod val="40000"/>
                    <a:lumOff val="60000"/>
                  </a:schemeClr>
                </a:solidFill>
              </a:rPr>
              <a:t>Compression</a:t>
            </a:r>
          </a:p>
          <a:p>
            <a:r>
              <a:rPr lang="en-US" dirty="0" smtClean="0"/>
              <a:t>Upgrade </a:t>
            </a:r>
            <a:r>
              <a:rPr lang="en-US" dirty="0"/>
              <a:t>from </a:t>
            </a:r>
            <a:r>
              <a:rPr lang="en-US" dirty="0" smtClean="0"/>
              <a:t>HTTP/1.1</a:t>
            </a:r>
            <a:endParaRPr lang="en-US" dirty="0"/>
          </a:p>
          <a:p>
            <a:pPr lvl="1"/>
            <a:r>
              <a:rPr lang="en-US" dirty="0">
                <a:solidFill>
                  <a:schemeClr val="tx1">
                    <a:lumMod val="40000"/>
                    <a:lumOff val="60000"/>
                  </a:schemeClr>
                </a:solidFill>
              </a:rPr>
              <a:t>ALPN or (NPN)</a:t>
            </a:r>
          </a:p>
          <a:p>
            <a:pPr lvl="1"/>
            <a:r>
              <a:rPr lang="en-US" dirty="0"/>
              <a:t>101 Switching Protocols</a:t>
            </a:r>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64</a:t>
            </a:fld>
            <a:endParaRPr lang="en-US" sz="850" dirty="0"/>
          </a:p>
        </p:txBody>
      </p:sp>
      <p:sp>
        <p:nvSpPr>
          <p:cNvPr id="6" name="Text Placeholder 5"/>
          <p:cNvSpPr>
            <a:spLocks noGrp="1"/>
          </p:cNvSpPr>
          <p:nvPr>
            <p:ph type="body" sz="quarter" idx="13"/>
          </p:nvPr>
        </p:nvSpPr>
        <p:spPr/>
        <p:txBody>
          <a:bodyPr/>
          <a:lstStyle/>
          <a:p>
            <a:r>
              <a:rPr lang="en-US" dirty="0"/>
              <a:t>HTTP/2 Features Potentially Exposed in Servlet API</a:t>
            </a:r>
          </a:p>
          <a:p>
            <a:endParaRPr lang="en-US" dirty="0"/>
          </a:p>
        </p:txBody>
      </p:sp>
      <p:sp>
        <p:nvSpPr>
          <p:cNvPr id="7" name="Title 1"/>
          <p:cNvSpPr>
            <a:spLocks noGrp="1"/>
          </p:cNvSpPr>
          <p:nvPr>
            <p:ph type="title"/>
          </p:nvPr>
        </p:nvSpPr>
        <p:spPr/>
        <p:txBody>
          <a:bodyPr/>
          <a:lstStyle/>
          <a:p>
            <a:r>
              <a:rPr lang="en-US" dirty="0" smtClean="0"/>
              <a:t>Servlet 4.0 Big Ticket New Features</a:t>
            </a:r>
            <a:endParaRPr lang="en-US" dirty="0"/>
          </a:p>
        </p:txBody>
      </p:sp>
      <p:sp>
        <p:nvSpPr>
          <p:cNvPr id="2" name="TextBox 1"/>
          <p:cNvSpPr txBox="1"/>
          <p:nvPr/>
        </p:nvSpPr>
        <p:spPr>
          <a:xfrm>
            <a:off x="11973039" y="6682312"/>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75905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Add method  </a:t>
            </a:r>
            <a:r>
              <a:rPr lang="en-US" dirty="0" err="1">
                <a:latin typeface="Consolas"/>
                <a:cs typeface="Consolas"/>
              </a:rPr>
              <a:t>HttpServletRequest</a:t>
            </a:r>
            <a:r>
              <a:rPr lang="en-US" dirty="0"/>
              <a:t> and </a:t>
            </a:r>
            <a:r>
              <a:rPr lang="en-US" dirty="0" err="1">
                <a:latin typeface="Consolas"/>
                <a:cs typeface="Consolas"/>
              </a:rPr>
              <a:t>HttpServletResponse</a:t>
            </a:r>
            <a:endParaRPr lang="en-US" dirty="0">
              <a:latin typeface="Consolas"/>
              <a:cs typeface="Consolas"/>
            </a:endParaRPr>
          </a:p>
          <a:p>
            <a:pPr lvl="1"/>
            <a:r>
              <a:rPr lang="en-US" dirty="0" err="1">
                <a:latin typeface="Consolas"/>
                <a:cs typeface="Consolas"/>
              </a:rPr>
              <a:t>int</a:t>
            </a:r>
            <a:r>
              <a:rPr lang="en-US" dirty="0">
                <a:latin typeface="Consolas"/>
                <a:cs typeface="Consolas"/>
              </a:rPr>
              <a:t> </a:t>
            </a:r>
            <a:r>
              <a:rPr lang="en-US" dirty="0" err="1" smtClean="0">
                <a:latin typeface="Consolas"/>
                <a:cs typeface="Consolas"/>
              </a:rPr>
              <a:t>getStreamId</a:t>
            </a:r>
            <a:r>
              <a:rPr lang="en-US" dirty="0" smtClean="0">
                <a:latin typeface="Consolas"/>
                <a:cs typeface="Consolas"/>
              </a:rPr>
              <a:t>()</a:t>
            </a:r>
            <a:endParaRPr lang="en-US" dirty="0">
              <a:latin typeface="Consolas"/>
              <a:cs typeface="Consolas"/>
            </a:endParaRPr>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65</a:t>
            </a:fld>
            <a:endParaRPr lang="en-US" sz="850" dirty="0"/>
          </a:p>
        </p:txBody>
      </p:sp>
      <p:sp>
        <p:nvSpPr>
          <p:cNvPr id="6" name="Text Placeholder 5"/>
          <p:cNvSpPr>
            <a:spLocks noGrp="1"/>
          </p:cNvSpPr>
          <p:nvPr>
            <p:ph type="body" sz="quarter" idx="13"/>
          </p:nvPr>
        </p:nvSpPr>
        <p:spPr/>
        <p:txBody>
          <a:bodyPr/>
          <a:lstStyle/>
          <a:p>
            <a:r>
              <a:rPr lang="en-US" dirty="0" smtClean="0"/>
              <a:t>Request/Response Multiplexing</a:t>
            </a:r>
            <a:endParaRPr lang="en-US" dirty="0"/>
          </a:p>
          <a:p>
            <a:endParaRPr lang="en-US" dirty="0"/>
          </a:p>
        </p:txBody>
      </p:sp>
      <p:sp>
        <p:nvSpPr>
          <p:cNvPr id="7" name="Title 1"/>
          <p:cNvSpPr>
            <a:spLocks noGrp="1"/>
          </p:cNvSpPr>
          <p:nvPr>
            <p:ph type="title"/>
          </p:nvPr>
        </p:nvSpPr>
        <p:spPr/>
        <p:txBody>
          <a:bodyPr/>
          <a:lstStyle/>
          <a:p>
            <a:r>
              <a:rPr lang="en-US" dirty="0" smtClean="0"/>
              <a:t>Servlet 4.0 Big Ticket New Features</a:t>
            </a:r>
            <a:endParaRPr lang="en-US" dirty="0"/>
          </a:p>
        </p:txBody>
      </p:sp>
      <p:sp>
        <p:nvSpPr>
          <p:cNvPr id="2" name="TextBox 1"/>
          <p:cNvSpPr txBox="1"/>
          <p:nvPr/>
        </p:nvSpPr>
        <p:spPr>
          <a:xfrm>
            <a:off x="11973039" y="6682312"/>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62012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151" y="1917060"/>
            <a:ext cx="11126522" cy="3962400"/>
          </a:xfrm>
        </p:spPr>
        <p:txBody>
          <a:bodyPr/>
          <a:lstStyle/>
          <a:p>
            <a:r>
              <a:rPr lang="en-US" dirty="0" smtClean="0"/>
              <a:t>Add a new class </a:t>
            </a:r>
            <a:r>
              <a:rPr lang="en-US" dirty="0" smtClean="0">
                <a:latin typeface="Consolas"/>
                <a:cs typeface="Consolas"/>
              </a:rPr>
              <a:t>Priority</a:t>
            </a:r>
          </a:p>
          <a:p>
            <a:pPr lvl="1"/>
            <a:r>
              <a:rPr lang="en-US" dirty="0" err="1">
                <a:latin typeface="Consolas"/>
                <a:cs typeface="Consolas"/>
              </a:rPr>
              <a:t>boolean</a:t>
            </a:r>
            <a:r>
              <a:rPr lang="en-US" dirty="0">
                <a:latin typeface="Consolas"/>
                <a:cs typeface="Consolas"/>
              </a:rPr>
              <a:t> </a:t>
            </a:r>
            <a:r>
              <a:rPr lang="en-US" dirty="0" smtClean="0">
                <a:latin typeface="Consolas"/>
                <a:cs typeface="Consolas"/>
              </a:rPr>
              <a:t>exclusive</a:t>
            </a:r>
          </a:p>
          <a:p>
            <a:pPr lvl="1"/>
            <a:r>
              <a:rPr lang="en-US" dirty="0" err="1" smtClean="0">
                <a:latin typeface="Consolas"/>
                <a:cs typeface="Consolas"/>
              </a:rPr>
              <a:t>int</a:t>
            </a:r>
            <a:r>
              <a:rPr lang="en-US" dirty="0" smtClean="0">
                <a:latin typeface="Consolas"/>
                <a:cs typeface="Consolas"/>
              </a:rPr>
              <a:t> </a:t>
            </a:r>
            <a:r>
              <a:rPr lang="en-US" dirty="0" err="1" smtClean="0">
                <a:latin typeface="Consolas"/>
                <a:cs typeface="Consolas"/>
              </a:rPr>
              <a:t>streamId</a:t>
            </a:r>
            <a:endParaRPr lang="en-US" dirty="0" smtClean="0">
              <a:latin typeface="Consolas"/>
              <a:cs typeface="Consolas"/>
            </a:endParaRPr>
          </a:p>
          <a:p>
            <a:pPr lvl="1"/>
            <a:r>
              <a:rPr lang="en-US" dirty="0" err="1" smtClean="0">
                <a:latin typeface="Consolas"/>
                <a:cs typeface="Consolas"/>
              </a:rPr>
              <a:t>int</a:t>
            </a:r>
            <a:r>
              <a:rPr lang="en-US" dirty="0" smtClean="0">
                <a:latin typeface="Consolas"/>
                <a:cs typeface="Consolas"/>
              </a:rPr>
              <a:t> weight</a:t>
            </a:r>
          </a:p>
          <a:p>
            <a:r>
              <a:rPr lang="en-US" dirty="0" smtClean="0"/>
              <a:t>Add method to </a:t>
            </a:r>
            <a:r>
              <a:rPr lang="en-US" dirty="0" err="1" smtClean="0">
                <a:latin typeface="Consolas"/>
                <a:cs typeface="Consolas"/>
              </a:rPr>
              <a:t>HttpServletRequest</a:t>
            </a:r>
            <a:endParaRPr lang="en-US" dirty="0">
              <a:latin typeface="Consolas"/>
              <a:cs typeface="Consolas"/>
            </a:endParaRPr>
          </a:p>
          <a:p>
            <a:pPr lvl="1"/>
            <a:r>
              <a:rPr lang="en-US" dirty="0" smtClean="0">
                <a:latin typeface="Consolas"/>
                <a:cs typeface="Consolas"/>
              </a:rPr>
              <a:t>Priority </a:t>
            </a:r>
            <a:r>
              <a:rPr lang="en-US" dirty="0" err="1" smtClean="0">
                <a:latin typeface="Consolas"/>
                <a:cs typeface="Consolas"/>
              </a:rPr>
              <a:t>getPriority</a:t>
            </a:r>
            <a:r>
              <a:rPr lang="en-US" dirty="0" smtClean="0">
                <a:latin typeface="Consolas"/>
                <a:cs typeface="Consolas"/>
              </a:rPr>
              <a:t>()</a:t>
            </a:r>
            <a:endParaRPr lang="en-US" dirty="0">
              <a:latin typeface="Consolas"/>
              <a:cs typeface="Consolas"/>
            </a:endParaRPr>
          </a:p>
          <a:p>
            <a:r>
              <a:rPr lang="en-US" dirty="0" smtClean="0"/>
              <a:t>Add methods to </a:t>
            </a:r>
            <a:r>
              <a:rPr lang="en-US" dirty="0" err="1" smtClean="0">
                <a:latin typeface="Consolas"/>
                <a:cs typeface="Consolas"/>
              </a:rPr>
              <a:t>HttpServletResponse</a:t>
            </a:r>
            <a:endParaRPr lang="en-US" dirty="0" smtClean="0">
              <a:latin typeface="Consolas"/>
              <a:cs typeface="Consolas"/>
            </a:endParaRPr>
          </a:p>
          <a:p>
            <a:pPr lvl="1"/>
            <a:r>
              <a:rPr lang="en-US" dirty="0" smtClean="0">
                <a:latin typeface="Consolas"/>
                <a:cs typeface="Consolas"/>
              </a:rPr>
              <a:t>Priority </a:t>
            </a:r>
            <a:r>
              <a:rPr lang="en-US" dirty="0" err="1">
                <a:latin typeface="Consolas"/>
                <a:cs typeface="Consolas"/>
              </a:rPr>
              <a:t>getPriority</a:t>
            </a:r>
            <a:r>
              <a:rPr lang="en-US" dirty="0">
                <a:latin typeface="Consolas"/>
                <a:cs typeface="Consolas"/>
              </a:rPr>
              <a:t>()</a:t>
            </a:r>
          </a:p>
          <a:p>
            <a:pPr lvl="1"/>
            <a:r>
              <a:rPr lang="en-US" dirty="0" smtClean="0">
                <a:latin typeface="Consolas"/>
                <a:cs typeface="Consolas"/>
              </a:rPr>
              <a:t>void </a:t>
            </a:r>
            <a:r>
              <a:rPr lang="en-US" dirty="0" err="1">
                <a:latin typeface="Consolas"/>
                <a:cs typeface="Consolas"/>
              </a:rPr>
              <a:t>setPriority</a:t>
            </a:r>
            <a:r>
              <a:rPr lang="en-US" dirty="0">
                <a:latin typeface="Consolas"/>
                <a:cs typeface="Consolas"/>
              </a:rPr>
              <a:t>(Priority p</a:t>
            </a:r>
            <a:r>
              <a:rPr lang="en-US" dirty="0" smtClean="0">
                <a:latin typeface="Consolas"/>
                <a:cs typeface="Consolas"/>
              </a:rPr>
              <a:t>)</a:t>
            </a:r>
            <a:endParaRPr lang="en-US" dirty="0"/>
          </a:p>
          <a:p>
            <a:endParaRPr lang="en-US" dirty="0" smtClean="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66</a:t>
            </a:fld>
            <a:endParaRPr lang="en-US" sz="850" dirty="0"/>
          </a:p>
        </p:txBody>
      </p:sp>
      <p:sp>
        <p:nvSpPr>
          <p:cNvPr id="6" name="Text Placeholder 5"/>
          <p:cNvSpPr>
            <a:spLocks noGrp="1"/>
          </p:cNvSpPr>
          <p:nvPr>
            <p:ph type="body" sz="quarter" idx="13"/>
          </p:nvPr>
        </p:nvSpPr>
        <p:spPr/>
        <p:txBody>
          <a:bodyPr/>
          <a:lstStyle/>
          <a:p>
            <a:r>
              <a:rPr lang="en-US" dirty="0" smtClean="0"/>
              <a:t>Stream </a:t>
            </a:r>
            <a:r>
              <a:rPr lang="en-US" dirty="0"/>
              <a:t>Prioritization</a:t>
            </a:r>
          </a:p>
          <a:p>
            <a:endParaRPr lang="en-US" dirty="0"/>
          </a:p>
        </p:txBody>
      </p:sp>
      <p:sp>
        <p:nvSpPr>
          <p:cNvPr id="7" name="Title 1"/>
          <p:cNvSpPr>
            <a:spLocks noGrp="1"/>
          </p:cNvSpPr>
          <p:nvPr>
            <p:ph type="title"/>
          </p:nvPr>
        </p:nvSpPr>
        <p:spPr/>
        <p:txBody>
          <a:bodyPr/>
          <a:lstStyle/>
          <a:p>
            <a:r>
              <a:rPr lang="en-US" dirty="0" smtClean="0"/>
              <a:t>Servlet 4.0 Big Ticket New Features</a:t>
            </a:r>
            <a:endParaRPr lang="en-US" dirty="0"/>
          </a:p>
        </p:txBody>
      </p:sp>
      <p:sp>
        <p:nvSpPr>
          <p:cNvPr id="2" name="TextBox 1"/>
          <p:cNvSpPr txBox="1"/>
          <p:nvPr/>
        </p:nvSpPr>
        <p:spPr>
          <a:xfrm>
            <a:off x="11936047" y="6694641"/>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69009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Push </a:t>
            </a:r>
            <a:r>
              <a:rPr lang="en-US" dirty="0"/>
              <a:t>resource to client for a given </a:t>
            </a:r>
            <a:r>
              <a:rPr lang="en-US" dirty="0" err="1"/>
              <a:t>url</a:t>
            </a:r>
            <a:r>
              <a:rPr lang="en-US" dirty="0"/>
              <a:t> and headers</a:t>
            </a:r>
          </a:p>
          <a:p>
            <a:r>
              <a:rPr lang="en-US" dirty="0"/>
              <a:t>May add callback for completion or error of a </a:t>
            </a:r>
            <a:r>
              <a:rPr lang="en-US" dirty="0" smtClean="0"/>
              <a:t>push</a:t>
            </a:r>
          </a:p>
          <a:p>
            <a:r>
              <a:rPr lang="en-US" dirty="0" smtClean="0"/>
              <a:t>Not at all a replacement for </a:t>
            </a:r>
            <a:r>
              <a:rPr lang="en-US" dirty="0" err="1" smtClean="0"/>
              <a:t>WebSocket</a:t>
            </a:r>
            <a:endParaRPr lang="en-US" dirty="0" smtClean="0"/>
          </a:p>
          <a:p>
            <a:r>
              <a:rPr lang="en-US" dirty="0" smtClean="0"/>
              <a:t>Really useful for frameworks that build on Servlet, such as JSF</a:t>
            </a:r>
            <a:endParaRPr lang="en-US" dirty="0"/>
          </a:p>
        </p:txBody>
      </p:sp>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67</a:t>
            </a:fld>
            <a:endParaRPr lang="en-US" sz="850" dirty="0"/>
          </a:p>
        </p:txBody>
      </p:sp>
      <p:sp>
        <p:nvSpPr>
          <p:cNvPr id="6" name="Text Placeholder 5"/>
          <p:cNvSpPr>
            <a:spLocks noGrp="1"/>
          </p:cNvSpPr>
          <p:nvPr>
            <p:ph type="body" sz="quarter" idx="13"/>
          </p:nvPr>
        </p:nvSpPr>
        <p:spPr/>
        <p:txBody>
          <a:bodyPr/>
          <a:lstStyle/>
          <a:p>
            <a:r>
              <a:rPr lang="en-US" dirty="0" smtClean="0"/>
              <a:t>Server Push</a:t>
            </a:r>
            <a:endParaRPr lang="en-US" dirty="0"/>
          </a:p>
          <a:p>
            <a:endParaRPr lang="en-US" dirty="0"/>
          </a:p>
        </p:txBody>
      </p:sp>
      <p:sp>
        <p:nvSpPr>
          <p:cNvPr id="7" name="Title 1"/>
          <p:cNvSpPr>
            <a:spLocks noGrp="1"/>
          </p:cNvSpPr>
          <p:nvPr>
            <p:ph type="title"/>
          </p:nvPr>
        </p:nvSpPr>
        <p:spPr/>
        <p:txBody>
          <a:bodyPr/>
          <a:lstStyle/>
          <a:p>
            <a:r>
              <a:rPr lang="en-US" dirty="0" smtClean="0"/>
              <a:t>Servlet 4.0 Big Ticket New Features</a:t>
            </a:r>
            <a:endParaRPr lang="en-US" dirty="0"/>
          </a:p>
        </p:txBody>
      </p:sp>
      <p:sp>
        <p:nvSpPr>
          <p:cNvPr id="2" name="TextBox 1"/>
          <p:cNvSpPr txBox="1"/>
          <p:nvPr/>
        </p:nvSpPr>
        <p:spPr>
          <a:xfrm>
            <a:off x="12059353" y="6632996"/>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7913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z="850" smtClean="0"/>
              <a:t>68</a:t>
            </a:fld>
            <a:endParaRPr lang="en-US" sz="850" dirty="0"/>
          </a:p>
        </p:txBody>
      </p:sp>
      <p:sp>
        <p:nvSpPr>
          <p:cNvPr id="6" name="Text Placeholder 5"/>
          <p:cNvSpPr>
            <a:spLocks noGrp="1"/>
          </p:cNvSpPr>
          <p:nvPr>
            <p:ph type="body" sz="quarter" idx="13"/>
          </p:nvPr>
        </p:nvSpPr>
        <p:spPr>
          <a:xfrm>
            <a:off x="531813" y="1728173"/>
            <a:ext cx="11125199" cy="343299"/>
          </a:xfrm>
        </p:spPr>
        <p:txBody>
          <a:bodyPr/>
          <a:lstStyle/>
          <a:p>
            <a:r>
              <a:rPr lang="en-US" dirty="0" smtClean="0"/>
              <a:t>Server Push</a:t>
            </a:r>
            <a:endParaRPr lang="en-US" dirty="0"/>
          </a:p>
          <a:p>
            <a:endParaRPr lang="en-US" dirty="0"/>
          </a:p>
        </p:txBody>
      </p:sp>
      <p:sp>
        <p:nvSpPr>
          <p:cNvPr id="7" name="Title 1"/>
          <p:cNvSpPr>
            <a:spLocks noGrp="1"/>
          </p:cNvSpPr>
          <p:nvPr>
            <p:ph type="title"/>
          </p:nvPr>
        </p:nvSpPr>
        <p:spPr>
          <a:xfrm>
            <a:off x="531812" y="760832"/>
            <a:ext cx="5286631" cy="889000"/>
          </a:xfrm>
        </p:spPr>
        <p:txBody>
          <a:bodyPr/>
          <a:lstStyle/>
          <a:p>
            <a:r>
              <a:rPr lang="en-US" dirty="0" smtClean="0"/>
              <a:t>Servlet 4.0</a:t>
            </a:r>
            <a:br>
              <a:rPr lang="en-US" dirty="0" smtClean="0"/>
            </a:br>
            <a:r>
              <a:rPr lang="en-US" dirty="0" smtClean="0"/>
              <a:t>Big Ticket</a:t>
            </a:r>
            <a:br>
              <a:rPr lang="en-US" dirty="0" smtClean="0"/>
            </a:br>
            <a:r>
              <a:rPr lang="en-US" dirty="0" smtClean="0"/>
              <a:t>New Features</a:t>
            </a:r>
            <a:endParaRPr lang="en-US" dirty="0"/>
          </a:p>
        </p:txBody>
      </p:sp>
      <p:sp>
        <p:nvSpPr>
          <p:cNvPr id="2" name="TextBox 1"/>
          <p:cNvSpPr txBox="1"/>
          <p:nvPr/>
        </p:nvSpPr>
        <p:spPr>
          <a:xfrm>
            <a:off x="12059353" y="6632996"/>
            <a:ext cx="914400" cy="914400"/>
          </a:xfrm>
          <a:prstGeom prst="rect">
            <a:avLst/>
          </a:prstGeom>
          <a:noFill/>
        </p:spPr>
        <p:txBody>
          <a:bodyPr wrap="none" lIns="0" tIns="0" rIns="0" bIns="0" rtlCol="0">
            <a:noAutofit/>
          </a:bodyPr>
          <a:lstStyle/>
          <a:p>
            <a:pPr>
              <a:lnSpc>
                <a:spcPct val="90000"/>
              </a:lnSpc>
            </a:pPr>
            <a:endParaRPr lang="en-US" dirty="0"/>
          </a:p>
        </p:txBody>
      </p:sp>
      <p:pic>
        <p:nvPicPr>
          <p:cNvPr id="8" name="Picture 7"/>
          <p:cNvPicPr>
            <a:picLocks noChangeAspect="1"/>
          </p:cNvPicPr>
          <p:nvPr/>
        </p:nvPicPr>
        <p:blipFill>
          <a:blip r:embed="rId2"/>
          <a:stretch>
            <a:fillRect/>
          </a:stretch>
        </p:blipFill>
        <p:spPr>
          <a:xfrm>
            <a:off x="3791460" y="152400"/>
            <a:ext cx="8140700" cy="6540500"/>
          </a:xfrm>
          <a:prstGeom prst="rect">
            <a:avLst/>
          </a:prstGeom>
        </p:spPr>
      </p:pic>
    </p:spTree>
    <p:extLst>
      <p:ext uri="{BB962C8B-B14F-4D97-AF65-F5344CB8AC3E}">
        <p14:creationId xmlns:p14="http://schemas.microsoft.com/office/powerpoint/2010/main" val="125107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Push</a:t>
            </a:r>
            <a:endParaRPr lang="en-US" dirty="0"/>
          </a:p>
        </p:txBody>
      </p:sp>
      <p:sp>
        <p:nvSpPr>
          <p:cNvPr id="3" name="Content Placeholder 2"/>
          <p:cNvSpPr>
            <a:spLocks noGrp="1"/>
          </p:cNvSpPr>
          <p:nvPr>
            <p:ph idx="1"/>
          </p:nvPr>
        </p:nvSpPr>
        <p:spPr/>
        <p:txBody>
          <a:bodyPr/>
          <a:lstStyle/>
          <a:p>
            <a:pPr marL="0" indent="0">
              <a:buNone/>
            </a:pPr>
            <a:r>
              <a:rPr lang="en-US" sz="1800" b="1" dirty="0" smtClean="0">
                <a:solidFill>
                  <a:srgbClr val="008000"/>
                </a:solidFill>
                <a:latin typeface="Consolas"/>
                <a:cs typeface="Consolas"/>
              </a:rPr>
              <a:t>public class </a:t>
            </a:r>
            <a:r>
              <a:rPr lang="en-US" sz="1800" b="1" dirty="0" err="1" smtClean="0">
                <a:solidFill>
                  <a:srgbClr val="0000FF"/>
                </a:solidFill>
                <a:latin typeface="Consolas"/>
                <a:cs typeface="Consolas"/>
              </a:rPr>
              <a:t>FacesServlet</a:t>
            </a:r>
            <a:r>
              <a:rPr lang="en-US" sz="1800" b="1" dirty="0" smtClean="0">
                <a:solidFill>
                  <a:srgbClr val="0000FF"/>
                </a:solidFill>
                <a:latin typeface="Consolas"/>
                <a:cs typeface="Consolas"/>
              </a:rPr>
              <a:t> </a:t>
            </a:r>
            <a:r>
              <a:rPr lang="en-US" sz="1800" b="1" dirty="0" smtClean="0">
                <a:solidFill>
                  <a:srgbClr val="008000"/>
                </a:solidFill>
                <a:latin typeface="Consolas"/>
                <a:cs typeface="Consolas"/>
              </a:rPr>
              <a:t>implements Servlet </a:t>
            </a:r>
            <a:r>
              <a:rPr lang="en-US" sz="1800" b="1" dirty="0" smtClean="0">
                <a:solidFill>
                  <a:srgbClr val="666666"/>
                </a:solidFill>
                <a:latin typeface="Consolas"/>
                <a:cs typeface="Consolas"/>
              </a:rPr>
              <a:t>{</a:t>
            </a:r>
            <a:br>
              <a:rPr lang="en-US" sz="1800" b="1" dirty="0" smtClean="0">
                <a:solidFill>
                  <a:srgbClr val="666666"/>
                </a:solidFill>
                <a:latin typeface="Consolas"/>
                <a:cs typeface="Consolas"/>
              </a:rPr>
            </a:br>
            <a:r>
              <a:rPr lang="en-US" sz="1800" b="1" dirty="0" smtClean="0">
                <a:solidFill>
                  <a:srgbClr val="008000"/>
                </a:solidFill>
                <a:latin typeface="Consolas"/>
                <a:cs typeface="Consolas"/>
              </a:rPr>
              <a:t>public </a:t>
            </a:r>
            <a:r>
              <a:rPr lang="en-US" sz="1800" b="1" dirty="0" smtClean="0">
                <a:solidFill>
                  <a:srgbClr val="B00040"/>
                </a:solidFill>
                <a:latin typeface="Consolas"/>
                <a:cs typeface="Consolas"/>
              </a:rPr>
              <a:t>void </a:t>
            </a:r>
            <a:r>
              <a:rPr lang="en-US" sz="1800" b="1" dirty="0" smtClean="0">
                <a:solidFill>
                  <a:srgbClr val="0000FF"/>
                </a:solidFill>
                <a:latin typeface="Consolas"/>
                <a:cs typeface="Consolas"/>
              </a:rPr>
              <a:t>service</a:t>
            </a:r>
            <a:r>
              <a:rPr lang="en-US" sz="1800" b="1" dirty="0" smtClean="0">
                <a:solidFill>
                  <a:srgbClr val="666666"/>
                </a:solidFill>
                <a:latin typeface="Consolas"/>
                <a:cs typeface="Consolas"/>
              </a:rPr>
              <a:t>(</a:t>
            </a:r>
            <a:r>
              <a:rPr lang="en-US" sz="1800" b="1" dirty="0" err="1" smtClean="0">
                <a:solidFill>
                  <a:srgbClr val="666666"/>
                </a:solidFill>
                <a:latin typeface="Consolas"/>
                <a:cs typeface="Consolas"/>
              </a:rPr>
              <a:t>ServletRequest</a:t>
            </a:r>
            <a:r>
              <a:rPr lang="en-US" sz="1800" b="1" dirty="0" smtClean="0">
                <a:solidFill>
                  <a:srgbClr val="666666"/>
                </a:solidFill>
                <a:latin typeface="Consolas"/>
                <a:cs typeface="Consolas"/>
              </a:rPr>
              <a:t> </a:t>
            </a:r>
            <a:r>
              <a:rPr lang="en-US" sz="1800" b="1" dirty="0" err="1" smtClean="0">
                <a:solidFill>
                  <a:srgbClr val="666666"/>
                </a:solidFill>
                <a:latin typeface="Consolas"/>
                <a:cs typeface="Consolas"/>
              </a:rPr>
              <a:t>req</a:t>
            </a:r>
            <a:r>
              <a:rPr lang="en-US" sz="1800" b="1" dirty="0" smtClean="0">
                <a:solidFill>
                  <a:srgbClr val="666666"/>
                </a:solidFill>
                <a:latin typeface="Consolas"/>
                <a:cs typeface="Consolas"/>
              </a:rPr>
              <a:t>,</a:t>
            </a:r>
            <a:br>
              <a:rPr lang="en-US" sz="1800" b="1" dirty="0" smtClean="0">
                <a:solidFill>
                  <a:srgbClr val="666666"/>
                </a:solidFill>
                <a:latin typeface="Consolas"/>
                <a:cs typeface="Consolas"/>
              </a:rPr>
            </a:br>
            <a:r>
              <a:rPr lang="en-US" sz="1800" dirty="0" smtClean="0">
                <a:latin typeface="Consolas"/>
                <a:cs typeface="Consolas"/>
              </a:rPr>
              <a:t>                    </a:t>
            </a:r>
            <a:r>
              <a:rPr lang="en-US" sz="1800" dirty="0" err="1" smtClean="0">
                <a:latin typeface="Consolas"/>
                <a:cs typeface="Consolas"/>
              </a:rPr>
              <a:t>ServletResponse</a:t>
            </a:r>
            <a:r>
              <a:rPr lang="en-US" sz="1800" dirty="0" smtClean="0">
                <a:latin typeface="Consolas"/>
                <a:cs typeface="Consolas"/>
              </a:rPr>
              <a:t> </a:t>
            </a:r>
            <a:r>
              <a:rPr lang="en-US" sz="1800" dirty="0" err="1" smtClean="0">
                <a:latin typeface="Consolas"/>
                <a:cs typeface="Consolas"/>
              </a:rPr>
              <a:t>resp</a:t>
            </a:r>
            <a:r>
              <a:rPr lang="en-US" sz="1800" dirty="0" smtClean="0">
                <a:solidFill>
                  <a:srgbClr val="666666"/>
                </a:solidFill>
                <a:latin typeface="Consolas"/>
                <a:cs typeface="Consolas"/>
              </a:rPr>
              <a:t>) </a:t>
            </a:r>
            <a:r>
              <a:rPr lang="en-US" sz="1800" b="1" dirty="0" smtClean="0">
                <a:solidFill>
                  <a:srgbClr val="008000"/>
                </a:solidFill>
                <a:latin typeface="Consolas"/>
                <a:cs typeface="Consolas"/>
              </a:rPr>
              <a:t>throws </a:t>
            </a:r>
            <a:r>
              <a:rPr lang="en-US" sz="1800" b="1" dirty="0" err="1" smtClean="0">
                <a:solidFill>
                  <a:srgbClr val="008000"/>
                </a:solidFill>
                <a:latin typeface="Consolas"/>
                <a:cs typeface="Consolas"/>
              </a:rPr>
              <a:t>IOException</a:t>
            </a:r>
            <a:r>
              <a:rPr lang="en-US" sz="1800" b="1" dirty="0" smtClean="0">
                <a:solidFill>
                  <a:srgbClr val="666666"/>
                </a:solidFill>
                <a:latin typeface="Consolas"/>
                <a:cs typeface="Consolas"/>
              </a:rPr>
              <a:t>, </a:t>
            </a:r>
            <a:r>
              <a:rPr lang="en-US" sz="1800" b="1" dirty="0" err="1" smtClean="0">
                <a:solidFill>
                  <a:srgbClr val="666666"/>
                </a:solidFill>
                <a:latin typeface="Consolas"/>
                <a:cs typeface="Consolas"/>
              </a:rPr>
              <a:t>ServletException</a:t>
            </a:r>
            <a:r>
              <a:rPr lang="en-US" sz="1800" b="1" dirty="0" smtClean="0">
                <a:solidFill>
                  <a:srgbClr val="666666"/>
                </a:solidFill>
                <a:latin typeface="Consolas"/>
                <a:cs typeface="Consolas"/>
              </a:rPr>
              <a:t> {</a:t>
            </a:r>
            <a:br>
              <a:rPr lang="en-US" sz="1800" b="1" dirty="0" smtClean="0">
                <a:solidFill>
                  <a:srgbClr val="666666"/>
                </a:solidFill>
                <a:latin typeface="Consolas"/>
                <a:cs typeface="Consolas"/>
              </a:rPr>
            </a:br>
            <a:r>
              <a:rPr lang="en-US" sz="1800" dirty="0" smtClean="0">
                <a:latin typeface="Consolas"/>
                <a:cs typeface="Consolas"/>
              </a:rPr>
              <a:t>    </a:t>
            </a:r>
            <a:r>
              <a:rPr lang="en-US" sz="1800" i="1" dirty="0" smtClean="0">
                <a:solidFill>
                  <a:srgbClr val="408080"/>
                </a:solidFill>
                <a:latin typeface="Consolas"/>
                <a:cs typeface="Consolas"/>
              </a:rPr>
              <a:t>//..</a:t>
            </a:r>
            <a:br>
              <a:rPr lang="en-US" sz="1800" i="1" dirty="0" smtClean="0">
                <a:solidFill>
                  <a:srgbClr val="408080"/>
                </a:solidFill>
                <a:latin typeface="Consolas"/>
                <a:cs typeface="Consolas"/>
              </a:rPr>
            </a:br>
            <a:r>
              <a:rPr lang="en-US" sz="1800" dirty="0" smtClean="0">
                <a:latin typeface="Consolas"/>
                <a:cs typeface="Consolas"/>
              </a:rPr>
              <a:t>    </a:t>
            </a:r>
            <a:r>
              <a:rPr lang="en-US" sz="1800" dirty="0" err="1" smtClean="0">
                <a:latin typeface="Consolas"/>
                <a:cs typeface="Consolas"/>
              </a:rPr>
              <a:t>HttpServletRequest</a:t>
            </a:r>
            <a:r>
              <a:rPr lang="en-US" sz="1800" dirty="0" smtClean="0">
                <a:latin typeface="Consolas"/>
                <a:cs typeface="Consolas"/>
              </a:rPr>
              <a:t> request </a:t>
            </a:r>
            <a:r>
              <a:rPr lang="en-US" sz="1800" dirty="0" smtClean="0">
                <a:solidFill>
                  <a:srgbClr val="666666"/>
                </a:solidFill>
                <a:latin typeface="Consolas"/>
                <a:cs typeface="Consolas"/>
              </a:rPr>
              <a:t>= (</a:t>
            </a:r>
            <a:r>
              <a:rPr lang="en-US" sz="1800" dirty="0" err="1" smtClean="0">
                <a:solidFill>
                  <a:srgbClr val="666666"/>
                </a:solidFill>
                <a:latin typeface="Consolas"/>
                <a:cs typeface="Consolas"/>
              </a:rPr>
              <a:t>HttpServletRequest</a:t>
            </a:r>
            <a:r>
              <a:rPr lang="en-US" sz="1800" dirty="0" smtClean="0">
                <a:solidFill>
                  <a:srgbClr val="666666"/>
                </a:solidFill>
                <a:latin typeface="Consolas"/>
                <a:cs typeface="Consolas"/>
              </a:rPr>
              <a:t>) </a:t>
            </a:r>
            <a:r>
              <a:rPr lang="en-US" sz="1800" dirty="0" err="1" smtClean="0">
                <a:solidFill>
                  <a:srgbClr val="666666"/>
                </a:solidFill>
                <a:latin typeface="Consolas"/>
                <a:cs typeface="Consolas"/>
              </a:rPr>
              <a:t>req</a:t>
            </a:r>
            <a:r>
              <a:rPr lang="en-US" sz="1800" dirty="0" smtClean="0">
                <a:solidFill>
                  <a:srgbClr val="666666"/>
                </a:solidFill>
                <a:latin typeface="Consolas"/>
                <a:cs typeface="Consolas"/>
              </a:rPr>
              <a:t>;</a:t>
            </a:r>
            <a:br>
              <a:rPr lang="en-US" sz="1800" dirty="0" smtClean="0">
                <a:solidFill>
                  <a:srgbClr val="666666"/>
                </a:solidFill>
                <a:latin typeface="Consolas"/>
                <a:cs typeface="Consolas"/>
              </a:rPr>
            </a:br>
            <a:r>
              <a:rPr lang="en-US" sz="1800" dirty="0" smtClean="0">
                <a:latin typeface="Consolas"/>
                <a:cs typeface="Consolas"/>
              </a:rPr>
              <a:t>    </a:t>
            </a:r>
            <a:r>
              <a:rPr lang="en-US" sz="1800" b="1" dirty="0" smtClean="0">
                <a:solidFill>
                  <a:srgbClr val="008000"/>
                </a:solidFill>
                <a:latin typeface="Consolas"/>
                <a:cs typeface="Consolas"/>
              </a:rPr>
              <a:t>try </a:t>
            </a:r>
            <a:r>
              <a:rPr lang="en-US" sz="1800" b="1" dirty="0" smtClean="0">
                <a:solidFill>
                  <a:srgbClr val="666666"/>
                </a:solidFill>
                <a:latin typeface="Consolas"/>
                <a:cs typeface="Consolas"/>
              </a:rPr>
              <a:t>{</a:t>
            </a:r>
            <a:br>
              <a:rPr lang="en-US" sz="1800" b="1" dirty="0" smtClean="0">
                <a:solidFill>
                  <a:srgbClr val="666666"/>
                </a:solidFill>
                <a:latin typeface="Consolas"/>
                <a:cs typeface="Consolas"/>
              </a:rPr>
            </a:br>
            <a:r>
              <a:rPr lang="en-US" sz="1800" dirty="0" smtClean="0">
                <a:latin typeface="Consolas"/>
                <a:cs typeface="Consolas"/>
              </a:rPr>
              <a:t>        </a:t>
            </a:r>
            <a:r>
              <a:rPr lang="en-US" sz="1800" dirty="0" err="1" smtClean="0">
                <a:latin typeface="Consolas"/>
                <a:cs typeface="Consolas"/>
              </a:rPr>
              <a:t>ResourceHandler</a:t>
            </a:r>
            <a:r>
              <a:rPr lang="en-US" sz="1800" dirty="0" smtClean="0">
                <a:latin typeface="Consolas"/>
                <a:cs typeface="Consolas"/>
              </a:rPr>
              <a:t> handler </a:t>
            </a:r>
            <a:r>
              <a:rPr lang="en-US" sz="1800" dirty="0" smtClean="0">
                <a:solidFill>
                  <a:srgbClr val="666666"/>
                </a:solidFill>
                <a:latin typeface="Consolas"/>
                <a:cs typeface="Consolas"/>
              </a:rPr>
              <a:t>=</a:t>
            </a:r>
            <a:br>
              <a:rPr lang="en-US" sz="1800" dirty="0" smtClean="0">
                <a:solidFill>
                  <a:srgbClr val="666666"/>
                </a:solidFill>
                <a:latin typeface="Consolas"/>
                <a:cs typeface="Consolas"/>
              </a:rPr>
            </a:br>
            <a:r>
              <a:rPr lang="en-US" sz="1800" dirty="0" smtClean="0">
                <a:latin typeface="Consolas"/>
                <a:cs typeface="Consolas"/>
              </a:rPr>
              <a:t>            </a:t>
            </a:r>
            <a:r>
              <a:rPr lang="en-US" sz="1800" dirty="0" err="1" smtClean="0">
                <a:latin typeface="Consolas"/>
                <a:cs typeface="Consolas"/>
              </a:rPr>
              <a:t>context</a:t>
            </a:r>
            <a:r>
              <a:rPr lang="en-US" sz="1800" dirty="0" err="1" smtClean="0">
                <a:solidFill>
                  <a:srgbClr val="666666"/>
                </a:solidFill>
                <a:latin typeface="Consolas"/>
                <a:cs typeface="Consolas"/>
              </a:rPr>
              <a:t>.</a:t>
            </a:r>
            <a:r>
              <a:rPr lang="en-US" sz="1800" dirty="0" err="1" smtClean="0">
                <a:solidFill>
                  <a:srgbClr val="7D9029"/>
                </a:solidFill>
                <a:latin typeface="Consolas"/>
                <a:cs typeface="Consolas"/>
              </a:rPr>
              <a:t>getApplication</a:t>
            </a:r>
            <a:r>
              <a:rPr lang="en-US" sz="1800" dirty="0" smtClean="0">
                <a:solidFill>
                  <a:srgbClr val="666666"/>
                </a:solidFill>
                <a:latin typeface="Consolas"/>
                <a:cs typeface="Consolas"/>
              </a:rPr>
              <a:t>().</a:t>
            </a:r>
            <a:r>
              <a:rPr lang="en-US" sz="1800" dirty="0" err="1" smtClean="0">
                <a:solidFill>
                  <a:srgbClr val="7D9029"/>
                </a:solidFill>
                <a:latin typeface="Consolas"/>
                <a:cs typeface="Consolas"/>
              </a:rPr>
              <a:t>getResourceHandler</a:t>
            </a:r>
            <a:r>
              <a:rPr lang="en-US" sz="1800" dirty="0" smtClean="0">
                <a:solidFill>
                  <a:srgbClr val="666666"/>
                </a:solidFill>
                <a:latin typeface="Consolas"/>
                <a:cs typeface="Consolas"/>
              </a:rPr>
              <a:t>();</a:t>
            </a:r>
            <a:br>
              <a:rPr lang="en-US" sz="1800" dirty="0" smtClean="0">
                <a:solidFill>
                  <a:srgbClr val="666666"/>
                </a:solidFill>
                <a:latin typeface="Consolas"/>
                <a:cs typeface="Consolas"/>
              </a:rPr>
            </a:br>
            <a:r>
              <a:rPr lang="en-US" sz="1800" dirty="0" smtClean="0">
                <a:latin typeface="Consolas"/>
                <a:cs typeface="Consolas"/>
              </a:rPr>
              <a:t>        </a:t>
            </a:r>
            <a:r>
              <a:rPr lang="en-US" sz="1800" b="1" dirty="0" smtClean="0">
                <a:solidFill>
                  <a:srgbClr val="008000"/>
                </a:solidFill>
                <a:latin typeface="Consolas"/>
                <a:cs typeface="Consolas"/>
              </a:rPr>
              <a:t>if </a:t>
            </a:r>
            <a:r>
              <a:rPr lang="en-US" sz="1800" b="1" dirty="0" smtClean="0">
                <a:solidFill>
                  <a:srgbClr val="666666"/>
                </a:solidFill>
                <a:latin typeface="Consolas"/>
                <a:cs typeface="Consolas"/>
              </a:rPr>
              <a:t>(</a:t>
            </a:r>
            <a:r>
              <a:rPr lang="en-US" sz="1800" b="1" dirty="0" err="1" smtClean="0">
                <a:solidFill>
                  <a:srgbClr val="666666"/>
                </a:solidFill>
                <a:latin typeface="Consolas"/>
                <a:cs typeface="Consolas"/>
              </a:rPr>
              <a:t>handler.</a:t>
            </a:r>
            <a:r>
              <a:rPr lang="en-US" sz="1800" b="1" dirty="0" err="1" smtClean="0">
                <a:solidFill>
                  <a:srgbClr val="7D9029"/>
                </a:solidFill>
                <a:latin typeface="Consolas"/>
                <a:cs typeface="Consolas"/>
              </a:rPr>
              <a:t>isResourceRequest</a:t>
            </a:r>
            <a:r>
              <a:rPr lang="en-US" sz="1800" b="1" dirty="0" smtClean="0">
                <a:solidFill>
                  <a:srgbClr val="666666"/>
                </a:solidFill>
                <a:latin typeface="Consolas"/>
                <a:cs typeface="Consolas"/>
              </a:rPr>
              <a:t>(context)) {</a:t>
            </a:r>
            <a:br>
              <a:rPr lang="en-US" sz="1800" b="1" dirty="0" smtClean="0">
                <a:solidFill>
                  <a:srgbClr val="666666"/>
                </a:solidFill>
                <a:latin typeface="Consolas"/>
                <a:cs typeface="Consolas"/>
              </a:rPr>
            </a:br>
            <a:r>
              <a:rPr lang="en-US" sz="1800" dirty="0" smtClean="0">
                <a:latin typeface="Consolas"/>
                <a:cs typeface="Consolas"/>
              </a:rPr>
              <a:t>            </a:t>
            </a:r>
            <a:r>
              <a:rPr lang="en-US" sz="1800" dirty="0" err="1" smtClean="0">
                <a:latin typeface="Consolas"/>
                <a:cs typeface="Consolas"/>
              </a:rPr>
              <a:t>handler</a:t>
            </a:r>
            <a:r>
              <a:rPr lang="en-US" sz="1800" dirty="0" err="1" smtClean="0">
                <a:solidFill>
                  <a:srgbClr val="666666"/>
                </a:solidFill>
                <a:latin typeface="Consolas"/>
                <a:cs typeface="Consolas"/>
              </a:rPr>
              <a:t>.</a:t>
            </a:r>
            <a:r>
              <a:rPr lang="en-US" sz="1800" dirty="0" err="1" smtClean="0">
                <a:solidFill>
                  <a:srgbClr val="7D9029"/>
                </a:solidFill>
                <a:latin typeface="Consolas"/>
                <a:cs typeface="Consolas"/>
              </a:rPr>
              <a:t>handleResourceRequest</a:t>
            </a:r>
            <a:r>
              <a:rPr lang="en-US" sz="1800" dirty="0" smtClean="0">
                <a:solidFill>
                  <a:srgbClr val="666666"/>
                </a:solidFill>
                <a:latin typeface="Consolas"/>
                <a:cs typeface="Consolas"/>
              </a:rPr>
              <a:t>(context);</a:t>
            </a:r>
            <a:br>
              <a:rPr lang="en-US" sz="1800" dirty="0" smtClean="0">
                <a:solidFill>
                  <a:srgbClr val="666666"/>
                </a:solidFill>
                <a:latin typeface="Consolas"/>
                <a:cs typeface="Consolas"/>
              </a:rPr>
            </a:br>
            <a:r>
              <a:rPr lang="da-DK" sz="1800" dirty="0" smtClean="0">
                <a:latin typeface="Consolas"/>
                <a:cs typeface="Consolas"/>
              </a:rPr>
              <a:t>        </a:t>
            </a:r>
            <a:r>
              <a:rPr lang="da-DK" sz="1800" dirty="0" smtClean="0">
                <a:solidFill>
                  <a:srgbClr val="666666"/>
                </a:solidFill>
                <a:latin typeface="Consolas"/>
                <a:cs typeface="Consolas"/>
              </a:rPr>
              <a:t>} </a:t>
            </a:r>
            <a:r>
              <a:rPr lang="da-DK" sz="1800" b="1" dirty="0" err="1" smtClean="0">
                <a:solidFill>
                  <a:srgbClr val="008000"/>
                </a:solidFill>
                <a:latin typeface="Consolas"/>
                <a:cs typeface="Consolas"/>
              </a:rPr>
              <a:t>else</a:t>
            </a:r>
            <a:r>
              <a:rPr lang="da-DK" sz="1800" b="1" dirty="0" smtClean="0">
                <a:solidFill>
                  <a:srgbClr val="008000"/>
                </a:solidFill>
                <a:latin typeface="Consolas"/>
                <a:cs typeface="Consolas"/>
              </a:rPr>
              <a:t> </a:t>
            </a:r>
            <a:r>
              <a:rPr lang="da-DK" sz="1800" b="1" dirty="0" smtClean="0">
                <a:solidFill>
                  <a:srgbClr val="666666"/>
                </a:solidFill>
                <a:latin typeface="Consolas"/>
                <a:cs typeface="Consolas"/>
              </a:rPr>
              <a:t>{</a:t>
            </a:r>
            <a:br>
              <a:rPr lang="da-DK" sz="1800" b="1" dirty="0" smtClean="0">
                <a:solidFill>
                  <a:srgbClr val="666666"/>
                </a:solidFill>
                <a:latin typeface="Consolas"/>
                <a:cs typeface="Consolas"/>
              </a:rPr>
            </a:br>
            <a:r>
              <a:rPr lang="da-DK" sz="1800" dirty="0" smtClean="0">
                <a:latin typeface="Consolas"/>
                <a:cs typeface="Consolas"/>
              </a:rPr>
              <a:t>            </a:t>
            </a:r>
            <a:r>
              <a:rPr lang="da-DK" sz="1800" dirty="0" err="1" smtClean="0">
                <a:latin typeface="Consolas"/>
                <a:cs typeface="Consolas"/>
              </a:rPr>
              <a:t>lifecycle</a:t>
            </a:r>
            <a:r>
              <a:rPr lang="da-DK" sz="1800" dirty="0" err="1" smtClean="0">
                <a:solidFill>
                  <a:srgbClr val="666666"/>
                </a:solidFill>
                <a:latin typeface="Consolas"/>
                <a:cs typeface="Consolas"/>
              </a:rPr>
              <a:t>.</a:t>
            </a:r>
            <a:r>
              <a:rPr lang="da-DK" sz="1800" dirty="0" err="1" smtClean="0">
                <a:solidFill>
                  <a:srgbClr val="7D9029"/>
                </a:solidFill>
                <a:latin typeface="Consolas"/>
                <a:cs typeface="Consolas"/>
              </a:rPr>
              <a:t>attachWindow</a:t>
            </a:r>
            <a:r>
              <a:rPr lang="da-DK" sz="1800" dirty="0" smtClean="0">
                <a:solidFill>
                  <a:srgbClr val="666666"/>
                </a:solidFill>
                <a:latin typeface="Consolas"/>
                <a:cs typeface="Consolas"/>
              </a:rPr>
              <a:t>(</a:t>
            </a:r>
            <a:r>
              <a:rPr lang="da-DK" sz="1800" dirty="0" err="1" smtClean="0">
                <a:solidFill>
                  <a:srgbClr val="666666"/>
                </a:solidFill>
                <a:latin typeface="Consolas"/>
                <a:cs typeface="Consolas"/>
              </a:rPr>
              <a:t>context</a:t>
            </a:r>
            <a:r>
              <a:rPr lang="da-DK" sz="1800" dirty="0" smtClean="0">
                <a:solidFill>
                  <a:srgbClr val="666666"/>
                </a:solidFill>
                <a:latin typeface="Consolas"/>
                <a:cs typeface="Consolas"/>
              </a:rPr>
              <a:t>);</a:t>
            </a:r>
            <a:br>
              <a:rPr lang="da-DK" sz="1800" dirty="0" smtClean="0">
                <a:solidFill>
                  <a:srgbClr val="666666"/>
                </a:solidFill>
                <a:latin typeface="Consolas"/>
                <a:cs typeface="Consolas"/>
              </a:rPr>
            </a:br>
            <a:r>
              <a:rPr lang="da-DK" sz="1800" dirty="0" smtClean="0">
                <a:latin typeface="Consolas"/>
                <a:cs typeface="Consolas"/>
              </a:rPr>
              <a:t>            </a:t>
            </a:r>
            <a:r>
              <a:rPr lang="da-DK" sz="1800" dirty="0" err="1" smtClean="0">
                <a:latin typeface="Consolas"/>
                <a:cs typeface="Consolas"/>
              </a:rPr>
              <a:t>lifecycle</a:t>
            </a:r>
            <a:r>
              <a:rPr lang="da-DK" sz="1800" dirty="0" err="1" smtClean="0">
                <a:solidFill>
                  <a:srgbClr val="666666"/>
                </a:solidFill>
                <a:latin typeface="Consolas"/>
                <a:cs typeface="Consolas"/>
              </a:rPr>
              <a:t>.</a:t>
            </a:r>
            <a:r>
              <a:rPr lang="da-DK" sz="1800" dirty="0" err="1" smtClean="0">
                <a:solidFill>
                  <a:srgbClr val="7D9029"/>
                </a:solidFill>
                <a:latin typeface="Consolas"/>
                <a:cs typeface="Consolas"/>
              </a:rPr>
              <a:t>execute</a:t>
            </a:r>
            <a:r>
              <a:rPr lang="da-DK" sz="1800" dirty="0" smtClean="0">
                <a:solidFill>
                  <a:srgbClr val="666666"/>
                </a:solidFill>
                <a:latin typeface="Consolas"/>
                <a:cs typeface="Consolas"/>
              </a:rPr>
              <a:t>(</a:t>
            </a:r>
            <a:r>
              <a:rPr lang="da-DK" sz="1800" dirty="0" err="1" smtClean="0">
                <a:solidFill>
                  <a:srgbClr val="666666"/>
                </a:solidFill>
                <a:latin typeface="Consolas"/>
                <a:cs typeface="Consolas"/>
              </a:rPr>
              <a:t>context</a:t>
            </a:r>
            <a:r>
              <a:rPr lang="da-DK" sz="1800" dirty="0" smtClean="0">
                <a:solidFill>
                  <a:srgbClr val="666666"/>
                </a:solidFill>
                <a:latin typeface="Consolas"/>
                <a:cs typeface="Consolas"/>
              </a:rPr>
              <a:t>);</a:t>
            </a:r>
            <a:br>
              <a:rPr lang="da-DK" sz="1800" dirty="0" smtClean="0">
                <a:solidFill>
                  <a:srgbClr val="666666"/>
                </a:solidFill>
                <a:latin typeface="Consolas"/>
                <a:cs typeface="Consolas"/>
              </a:rPr>
            </a:br>
            <a:r>
              <a:rPr lang="da-DK" sz="1800" dirty="0" smtClean="0">
                <a:latin typeface="Consolas"/>
                <a:cs typeface="Consolas"/>
              </a:rPr>
              <a:t>            </a:t>
            </a:r>
            <a:r>
              <a:rPr lang="da-DK" sz="1800" dirty="0" err="1" smtClean="0">
                <a:latin typeface="Consolas"/>
                <a:cs typeface="Consolas"/>
              </a:rPr>
              <a:t>lifecycle</a:t>
            </a:r>
            <a:r>
              <a:rPr lang="da-DK" sz="1800" dirty="0" err="1" smtClean="0">
                <a:solidFill>
                  <a:srgbClr val="666666"/>
                </a:solidFill>
                <a:latin typeface="Consolas"/>
                <a:cs typeface="Consolas"/>
              </a:rPr>
              <a:t>.</a:t>
            </a:r>
            <a:r>
              <a:rPr lang="da-DK" sz="1800" dirty="0" err="1" smtClean="0">
                <a:solidFill>
                  <a:srgbClr val="7D9029"/>
                </a:solidFill>
                <a:latin typeface="Consolas"/>
                <a:cs typeface="Consolas"/>
              </a:rPr>
              <a:t>render</a:t>
            </a:r>
            <a:r>
              <a:rPr lang="da-DK" sz="1800" dirty="0" smtClean="0">
                <a:solidFill>
                  <a:srgbClr val="666666"/>
                </a:solidFill>
                <a:latin typeface="Consolas"/>
                <a:cs typeface="Consolas"/>
              </a:rPr>
              <a:t>(</a:t>
            </a:r>
            <a:r>
              <a:rPr lang="da-DK" sz="1800" dirty="0" err="1" smtClean="0">
                <a:solidFill>
                  <a:srgbClr val="666666"/>
                </a:solidFill>
                <a:latin typeface="Consolas"/>
                <a:cs typeface="Consolas"/>
              </a:rPr>
              <a:t>context</a:t>
            </a:r>
            <a:r>
              <a:rPr lang="da-DK" sz="1800" dirty="0" smtClean="0">
                <a:solidFill>
                  <a:srgbClr val="666666"/>
                </a:solidFill>
                <a:latin typeface="Consolas"/>
                <a:cs typeface="Consolas"/>
              </a:rPr>
              <a:t>);</a:t>
            </a:r>
            <a:br>
              <a:rPr lang="da-DK" sz="1800" dirty="0" smtClean="0">
                <a:solidFill>
                  <a:srgbClr val="666666"/>
                </a:solidFill>
                <a:latin typeface="Consolas"/>
                <a:cs typeface="Consolas"/>
              </a:rPr>
            </a:br>
            <a:r>
              <a:rPr lang="da-DK" sz="1800" dirty="0" smtClean="0">
                <a:latin typeface="Consolas"/>
                <a:cs typeface="Consolas"/>
              </a:rPr>
              <a:t>        </a:t>
            </a:r>
            <a:r>
              <a:rPr lang="da-DK" sz="1800" dirty="0" smtClean="0">
                <a:solidFill>
                  <a:srgbClr val="666666"/>
                </a:solidFill>
                <a:latin typeface="Consolas"/>
                <a:cs typeface="Consolas"/>
              </a:rPr>
              <a:t>}</a:t>
            </a:r>
            <a:br>
              <a:rPr lang="da-DK" sz="1800" dirty="0" smtClean="0">
                <a:solidFill>
                  <a:srgbClr val="666666"/>
                </a:solidFill>
                <a:latin typeface="Consolas"/>
                <a:cs typeface="Consolas"/>
              </a:rPr>
            </a:br>
            <a:r>
              <a:rPr lang="da-DK" sz="1800" dirty="0" smtClean="0">
                <a:latin typeface="Consolas"/>
                <a:cs typeface="Consolas"/>
              </a:rPr>
              <a:t>    </a:t>
            </a:r>
            <a:r>
              <a:rPr lang="da-DK" sz="1800" dirty="0" smtClean="0">
                <a:solidFill>
                  <a:srgbClr val="666666"/>
                </a:solidFill>
                <a:latin typeface="Consolas"/>
                <a:cs typeface="Consolas"/>
              </a:rPr>
              <a:t>}    </a:t>
            </a:r>
            <a:br>
              <a:rPr lang="da-DK" sz="1800" dirty="0" smtClean="0">
                <a:solidFill>
                  <a:srgbClr val="666666"/>
                </a:solidFill>
                <a:latin typeface="Consolas"/>
                <a:cs typeface="Consolas"/>
              </a:rPr>
            </a:br>
            <a:r>
              <a:rPr lang="da-DK" sz="1800" dirty="0" smtClean="0">
                <a:solidFill>
                  <a:srgbClr val="666666"/>
                </a:solidFill>
                <a:latin typeface="Consolas"/>
                <a:cs typeface="Consolas"/>
              </a:rPr>
              <a:t>}</a:t>
            </a:r>
          </a:p>
          <a:p>
            <a:endParaRPr lang="en-US" dirty="0"/>
          </a:p>
        </p:txBody>
      </p:sp>
      <p:sp>
        <p:nvSpPr>
          <p:cNvPr id="4" name="Text Placeholder 3"/>
          <p:cNvSpPr>
            <a:spLocks noGrp="1"/>
          </p:cNvSpPr>
          <p:nvPr>
            <p:ph type="body" sz="quarter" idx="13"/>
          </p:nvPr>
        </p:nvSpPr>
        <p:spPr/>
        <p:txBody>
          <a:bodyPr/>
          <a:lstStyle/>
          <a:p>
            <a:r>
              <a:rPr lang="en-US" dirty="0" smtClean="0"/>
              <a:t>Example of Potential Use from JSF</a:t>
            </a:r>
            <a:endParaRPr lang="en-US" dirty="0"/>
          </a:p>
        </p:txBody>
      </p:sp>
      <p:sp>
        <p:nvSpPr>
          <p:cNvPr id="6" name="Slide Number Placeholder 5"/>
          <p:cNvSpPr>
            <a:spLocks noGrp="1"/>
          </p:cNvSpPr>
          <p:nvPr>
            <p:ph type="sldNum" sz="quarter" idx="16"/>
          </p:nvPr>
        </p:nvSpPr>
        <p:spPr/>
        <p:txBody>
          <a:bodyPr/>
          <a:lstStyle/>
          <a:p>
            <a:pPr>
              <a:defRPr/>
            </a:pPr>
            <a:fld id="{6624C6AC-8D69-A946-B2C7-330C96B93F97}" type="slidenum">
              <a:rPr lang="en-US" smtClean="0"/>
              <a:pPr>
                <a:defRPr/>
              </a:pPr>
              <a:t>69</a:t>
            </a:fld>
            <a:endParaRPr lang="en-US"/>
          </a:p>
        </p:txBody>
      </p:sp>
      <p:sp>
        <p:nvSpPr>
          <p:cNvPr id="5" name="Rectangle 4"/>
          <p:cNvSpPr/>
          <p:nvPr/>
        </p:nvSpPr>
        <p:spPr>
          <a:xfrm rot="882623">
            <a:off x="5356817" y="895106"/>
            <a:ext cx="548592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Stock </a:t>
            </a:r>
            <a:r>
              <a:rPr lang="en-US" sz="5400" b="1" cap="none" spc="0"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FacesServlet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7829175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HTTP/2?</a:t>
            </a:r>
            <a:endParaRPr lang="en-US" dirty="0"/>
          </a:p>
        </p:txBody>
      </p:sp>
      <p:sp>
        <p:nvSpPr>
          <p:cNvPr id="5" name="Content Placeholder 4"/>
          <p:cNvSpPr>
            <a:spLocks noGrp="1"/>
          </p:cNvSpPr>
          <p:nvPr>
            <p:ph idx="1"/>
          </p:nvPr>
        </p:nvSpPr>
        <p:spPr/>
        <p:txBody>
          <a:bodyPr/>
          <a:lstStyle/>
          <a:p>
            <a:r>
              <a:rPr lang="en-US" dirty="0" smtClean="0"/>
              <a:t>HTTP Pipelining</a:t>
            </a:r>
          </a:p>
          <a:p>
            <a:r>
              <a:rPr lang="en-US" dirty="0" smtClean="0"/>
              <a:t>Head</a:t>
            </a:r>
            <a:r>
              <a:rPr lang="en-US" dirty="0"/>
              <a:t>-of-Line </a:t>
            </a:r>
            <a:r>
              <a:rPr lang="en-US" dirty="0" smtClean="0"/>
              <a:t>blocking</a:t>
            </a:r>
          </a:p>
        </p:txBody>
      </p:sp>
      <p:sp>
        <p:nvSpPr>
          <p:cNvPr id="6" name="Text Placeholder 5"/>
          <p:cNvSpPr>
            <a:spLocks noGrp="1"/>
          </p:cNvSpPr>
          <p:nvPr>
            <p:ph type="body" sz="quarter" idx="13"/>
          </p:nvPr>
        </p:nvSpPr>
        <p:spPr/>
        <p:txBody>
          <a:bodyPr/>
          <a:lstStyle/>
          <a:p>
            <a:r>
              <a:rPr lang="en-US" dirty="0"/>
              <a:t>Problems in </a:t>
            </a:r>
            <a:r>
              <a:rPr lang="en-US" dirty="0" smtClean="0"/>
              <a:t>HTTP/1.1</a:t>
            </a:r>
            <a:endParaRPr lang="en-US" dirty="0"/>
          </a:p>
        </p:txBody>
      </p:sp>
      <p:sp>
        <p:nvSpPr>
          <p:cNvPr id="108" name="TextBox 107"/>
          <p:cNvSpPr txBox="1"/>
          <p:nvPr/>
        </p:nvSpPr>
        <p:spPr>
          <a:xfrm>
            <a:off x="9936862" y="6149565"/>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8" name="TextBox 7"/>
          <p:cNvSpPr txBox="1"/>
          <p:nvPr/>
        </p:nvSpPr>
        <p:spPr>
          <a:xfrm>
            <a:off x="1611065" y="5632202"/>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06" name="TextBox 105"/>
          <p:cNvSpPr txBox="1"/>
          <p:nvPr/>
        </p:nvSpPr>
        <p:spPr>
          <a:xfrm>
            <a:off x="9980897" y="3550992"/>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07" name="TextBox 106"/>
          <p:cNvSpPr txBox="1"/>
          <p:nvPr/>
        </p:nvSpPr>
        <p:spPr>
          <a:xfrm>
            <a:off x="9569311" y="4609235"/>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10" name="TextBox 109"/>
          <p:cNvSpPr txBox="1"/>
          <p:nvPr/>
        </p:nvSpPr>
        <p:spPr>
          <a:xfrm>
            <a:off x="5171221" y="4632751"/>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3" name="TextBox 2"/>
          <p:cNvSpPr txBox="1"/>
          <p:nvPr/>
        </p:nvSpPr>
        <p:spPr>
          <a:xfrm>
            <a:off x="4853712" y="5138355"/>
            <a:ext cx="914400" cy="1116761"/>
          </a:xfrm>
          <a:prstGeom prst="rect">
            <a:avLst/>
          </a:prstGeom>
          <a:noFill/>
        </p:spPr>
        <p:txBody>
          <a:bodyPr wrap="none" lIns="0" tIns="0" rIns="0" bIns="0" rtlCol="0">
            <a:noAutofit/>
          </a:bodyPr>
          <a:lstStyle/>
          <a:p>
            <a:pPr>
              <a:lnSpc>
                <a:spcPct val="90000"/>
              </a:lnSpc>
            </a:pPr>
            <a:endParaRPr lang="en-US" dirty="0" smtClean="0"/>
          </a:p>
        </p:txBody>
      </p:sp>
      <p:sp>
        <p:nvSpPr>
          <p:cNvPr id="13" name="TextBox 12"/>
          <p:cNvSpPr txBox="1"/>
          <p:nvPr/>
        </p:nvSpPr>
        <p:spPr>
          <a:xfrm>
            <a:off x="9569311" y="4926707"/>
            <a:ext cx="914400" cy="914400"/>
          </a:xfrm>
          <a:prstGeom prst="rect">
            <a:avLst/>
          </a:prstGeom>
          <a:noFill/>
        </p:spPr>
        <p:txBody>
          <a:bodyPr wrap="none" lIns="0" tIns="0" rIns="0" bIns="0" rtlCol="0">
            <a:noAutofit/>
          </a:bodyPr>
          <a:lstStyle/>
          <a:p>
            <a:pPr>
              <a:lnSpc>
                <a:spcPct val="90000"/>
              </a:lnSpc>
            </a:pPr>
            <a:endParaRPr lang="en-US" dirty="0" smtClean="0"/>
          </a:p>
        </p:txBody>
      </p:sp>
      <p:grpSp>
        <p:nvGrpSpPr>
          <p:cNvPr id="9" name="Group 8"/>
          <p:cNvGrpSpPr/>
          <p:nvPr/>
        </p:nvGrpSpPr>
        <p:grpSpPr>
          <a:xfrm>
            <a:off x="5337291" y="3519473"/>
            <a:ext cx="5633835" cy="1026436"/>
            <a:chOff x="5337291" y="4763789"/>
            <a:chExt cx="5633835" cy="1026436"/>
          </a:xfrm>
        </p:grpSpPr>
        <p:cxnSp>
          <p:nvCxnSpPr>
            <p:cNvPr id="82" name="Straight Arrow Connector 81"/>
            <p:cNvCxnSpPr/>
            <p:nvPr/>
          </p:nvCxnSpPr>
          <p:spPr>
            <a:xfrm flipH="1">
              <a:off x="5342229" y="4942487"/>
              <a:ext cx="4686190" cy="571465"/>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193362" y="4763789"/>
              <a:ext cx="683185" cy="343847"/>
            </a:xfrm>
            <a:prstGeom prst="rect">
              <a:avLst/>
            </a:prstGeom>
            <a:noFill/>
          </p:spPr>
          <p:txBody>
            <a:bodyPr wrap="none" lIns="0" tIns="0" rIns="0" bIns="0" rtlCol="0">
              <a:noAutofit/>
            </a:bodyPr>
            <a:lstStyle/>
            <a:p>
              <a:pPr algn="ctr">
                <a:lnSpc>
                  <a:spcPct val="90000"/>
                </a:lnSpc>
              </a:pPr>
              <a:r>
                <a:rPr lang="en-US" dirty="0" smtClean="0"/>
                <a:t>style1.css</a:t>
              </a:r>
            </a:p>
          </p:txBody>
        </p:sp>
        <p:cxnSp>
          <p:nvCxnSpPr>
            <p:cNvPr id="84" name="Straight Arrow Connector 83"/>
            <p:cNvCxnSpPr/>
            <p:nvPr/>
          </p:nvCxnSpPr>
          <p:spPr>
            <a:xfrm flipH="1">
              <a:off x="5337291" y="5178731"/>
              <a:ext cx="4706608" cy="61149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0106407" y="5094313"/>
              <a:ext cx="864719" cy="331991"/>
            </a:xfrm>
            <a:prstGeom prst="rect">
              <a:avLst/>
            </a:prstGeom>
            <a:noFill/>
          </p:spPr>
          <p:txBody>
            <a:bodyPr wrap="none" lIns="0" tIns="0" rIns="0" bIns="0" rtlCol="0">
              <a:noAutofit/>
            </a:bodyPr>
            <a:lstStyle/>
            <a:p>
              <a:pPr algn="ctr">
                <a:lnSpc>
                  <a:spcPct val="90000"/>
                </a:lnSpc>
              </a:pPr>
              <a:r>
                <a:rPr lang="en-US" dirty="0"/>
                <a:t>s</a:t>
              </a:r>
              <a:r>
                <a:rPr lang="en-US" dirty="0" smtClean="0"/>
                <a:t>tyle2.css</a:t>
              </a:r>
            </a:p>
          </p:txBody>
        </p:sp>
      </p:grpSp>
      <p:grpSp>
        <p:nvGrpSpPr>
          <p:cNvPr id="27" name="Group 26"/>
          <p:cNvGrpSpPr/>
          <p:nvPr/>
        </p:nvGrpSpPr>
        <p:grpSpPr>
          <a:xfrm>
            <a:off x="4232802" y="874609"/>
            <a:ext cx="6936529" cy="5380507"/>
            <a:chOff x="4232802" y="553909"/>
            <a:chExt cx="6936529" cy="5380507"/>
          </a:xfrm>
        </p:grpSpPr>
        <p:sp>
          <p:nvSpPr>
            <p:cNvPr id="69" name="TextBox 68"/>
            <p:cNvSpPr txBox="1"/>
            <p:nvPr/>
          </p:nvSpPr>
          <p:spPr>
            <a:xfrm>
              <a:off x="4728934" y="553910"/>
              <a:ext cx="1208071" cy="437816"/>
            </a:xfrm>
            <a:prstGeom prst="rect">
              <a:avLst/>
            </a:prstGeom>
            <a:noFill/>
          </p:spPr>
          <p:txBody>
            <a:bodyPr wrap="none" lIns="0" tIns="0" rIns="0" bIns="0" rtlCol="0">
              <a:noAutofit/>
            </a:bodyPr>
            <a:lstStyle/>
            <a:p>
              <a:pPr algn="ctr">
                <a:lnSpc>
                  <a:spcPct val="90000"/>
                </a:lnSpc>
              </a:pPr>
              <a:r>
                <a:rPr lang="en-US" sz="2000" dirty="0" smtClean="0">
                  <a:effectLst>
                    <a:outerShdw blurRad="50800" dist="38100" dir="2700000" algn="tl" rotWithShape="0">
                      <a:prstClr val="black">
                        <a:alpha val="40000"/>
                      </a:prstClr>
                    </a:outerShdw>
                  </a:effectLst>
                </a:rPr>
                <a:t>Client</a:t>
              </a:r>
            </a:p>
          </p:txBody>
        </p:sp>
        <p:sp>
          <p:nvSpPr>
            <p:cNvPr id="70" name="TextBox 69"/>
            <p:cNvSpPr txBox="1"/>
            <p:nvPr/>
          </p:nvSpPr>
          <p:spPr>
            <a:xfrm>
              <a:off x="9417891" y="553909"/>
              <a:ext cx="1269499" cy="555096"/>
            </a:xfrm>
            <a:prstGeom prst="rect">
              <a:avLst/>
            </a:prstGeom>
            <a:noFill/>
          </p:spPr>
          <p:txBody>
            <a:bodyPr wrap="none" lIns="0" tIns="0" rIns="0" bIns="0" rtlCol="0">
              <a:noAutofit/>
            </a:bodyPr>
            <a:lstStyle/>
            <a:p>
              <a:pPr algn="ctr">
                <a:lnSpc>
                  <a:spcPct val="90000"/>
                </a:lnSpc>
              </a:pPr>
              <a:r>
                <a:rPr lang="en-US" sz="2000" dirty="0" smtClean="0">
                  <a:effectLst>
                    <a:outerShdw blurRad="50800" dist="38100" dir="2700000" algn="tl" rotWithShape="0">
                      <a:prstClr val="black">
                        <a:alpha val="40000"/>
                      </a:prstClr>
                    </a:outerShdw>
                  </a:effectLst>
                </a:rPr>
                <a:t>Server</a:t>
              </a:r>
            </a:p>
          </p:txBody>
        </p:sp>
        <p:cxnSp>
          <p:nvCxnSpPr>
            <p:cNvPr id="71" name="Straight Connector 70"/>
            <p:cNvCxnSpPr>
              <a:endCxn id="3" idx="2"/>
            </p:cNvCxnSpPr>
            <p:nvPr/>
          </p:nvCxnSpPr>
          <p:spPr>
            <a:xfrm flipH="1">
              <a:off x="5310912" y="1027200"/>
              <a:ext cx="685" cy="490721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10044836" y="1043236"/>
              <a:ext cx="7812" cy="4703563"/>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5308940" y="1178903"/>
              <a:ext cx="4726162" cy="54180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5312683" y="1821503"/>
              <a:ext cx="4744982" cy="60154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133330" y="1704951"/>
              <a:ext cx="1036001" cy="459339"/>
            </a:xfrm>
            <a:prstGeom prst="rect">
              <a:avLst/>
            </a:prstGeom>
            <a:noFill/>
          </p:spPr>
          <p:txBody>
            <a:bodyPr wrap="none" lIns="0" tIns="0" rIns="0" bIns="0" rtlCol="0">
              <a:noAutofit/>
            </a:bodyPr>
            <a:lstStyle/>
            <a:p>
              <a:pPr algn="ctr">
                <a:lnSpc>
                  <a:spcPct val="90000"/>
                </a:lnSpc>
              </a:pPr>
              <a:r>
                <a:rPr lang="en-US" dirty="0" err="1"/>
                <a:t>i</a:t>
              </a:r>
              <a:r>
                <a:rPr lang="en-US" dirty="0" err="1" smtClean="0"/>
                <a:t>ndex.html</a:t>
              </a:r>
              <a:endParaRPr lang="en-US" dirty="0" smtClean="0"/>
            </a:p>
          </p:txBody>
        </p:sp>
        <p:sp>
          <p:nvSpPr>
            <p:cNvPr id="96" name="TextBox 95"/>
            <p:cNvSpPr txBox="1"/>
            <p:nvPr/>
          </p:nvSpPr>
          <p:spPr>
            <a:xfrm>
              <a:off x="4232802" y="1028467"/>
              <a:ext cx="1036001" cy="459339"/>
            </a:xfrm>
            <a:prstGeom prst="rect">
              <a:avLst/>
            </a:prstGeom>
            <a:noFill/>
          </p:spPr>
          <p:txBody>
            <a:bodyPr wrap="none" lIns="0" tIns="0" rIns="0" bIns="0" rtlCol="0">
              <a:noAutofit/>
            </a:bodyPr>
            <a:lstStyle/>
            <a:p>
              <a:pPr algn="ctr">
                <a:lnSpc>
                  <a:spcPct val="90000"/>
                </a:lnSpc>
              </a:pPr>
              <a:r>
                <a:rPr lang="en-US" dirty="0" err="1"/>
                <a:t>i</a:t>
              </a:r>
              <a:r>
                <a:rPr lang="en-US" dirty="0" err="1" smtClean="0"/>
                <a:t>ndex.html</a:t>
              </a:r>
              <a:endParaRPr lang="en-US" dirty="0" smtClean="0"/>
            </a:p>
          </p:txBody>
        </p:sp>
      </p:grpSp>
      <p:sp>
        <p:nvSpPr>
          <p:cNvPr id="26" name="TextBox 25"/>
          <p:cNvSpPr txBox="1"/>
          <p:nvPr/>
        </p:nvSpPr>
        <p:spPr>
          <a:xfrm>
            <a:off x="5336939" y="3296433"/>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 name="TextBox 1"/>
          <p:cNvSpPr txBox="1"/>
          <p:nvPr/>
        </p:nvSpPr>
        <p:spPr>
          <a:xfrm>
            <a:off x="5349549" y="2796435"/>
            <a:ext cx="914400" cy="914400"/>
          </a:xfrm>
          <a:prstGeom prst="rect">
            <a:avLst/>
          </a:prstGeom>
          <a:noFill/>
        </p:spPr>
        <p:txBody>
          <a:bodyPr wrap="none" lIns="0" tIns="0" rIns="0" bIns="0" rtlCol="0">
            <a:noAutofit/>
          </a:bodyPr>
          <a:lstStyle/>
          <a:p>
            <a:pPr>
              <a:lnSpc>
                <a:spcPct val="90000"/>
              </a:lnSpc>
            </a:pPr>
            <a:endParaRPr lang="en-US" dirty="0" smtClean="0"/>
          </a:p>
        </p:txBody>
      </p:sp>
      <p:grpSp>
        <p:nvGrpSpPr>
          <p:cNvPr id="10" name="Group 9"/>
          <p:cNvGrpSpPr/>
          <p:nvPr/>
        </p:nvGrpSpPr>
        <p:grpSpPr>
          <a:xfrm>
            <a:off x="4377640" y="2662450"/>
            <a:ext cx="5670943" cy="1763017"/>
            <a:chOff x="4377640" y="2662450"/>
            <a:chExt cx="5670943" cy="1763017"/>
          </a:xfrm>
        </p:grpSpPr>
        <p:grpSp>
          <p:nvGrpSpPr>
            <p:cNvPr id="32" name="Group 31"/>
            <p:cNvGrpSpPr/>
            <p:nvPr/>
          </p:nvGrpSpPr>
          <p:grpSpPr>
            <a:xfrm>
              <a:off x="4377640" y="2662450"/>
              <a:ext cx="5670943" cy="1763017"/>
              <a:chOff x="4377640" y="3598894"/>
              <a:chExt cx="5670943" cy="1763017"/>
            </a:xfrm>
          </p:grpSpPr>
          <p:grpSp>
            <p:nvGrpSpPr>
              <p:cNvPr id="28" name="Group 27"/>
              <p:cNvGrpSpPr/>
              <p:nvPr/>
            </p:nvGrpSpPr>
            <p:grpSpPr>
              <a:xfrm>
                <a:off x="4377640" y="3598894"/>
                <a:ext cx="5670943" cy="1145737"/>
                <a:chOff x="4377640" y="3598894"/>
                <a:chExt cx="5670943" cy="1145737"/>
              </a:xfrm>
            </p:grpSpPr>
            <p:cxnSp>
              <p:nvCxnSpPr>
                <p:cNvPr id="78" name="Straight Arrow Connector 77"/>
                <p:cNvCxnSpPr/>
                <p:nvPr/>
              </p:nvCxnSpPr>
              <p:spPr>
                <a:xfrm>
                  <a:off x="5318673" y="3794720"/>
                  <a:ext cx="4726163" cy="54180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5332904" y="3986855"/>
                  <a:ext cx="4715679" cy="55621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5339107" y="4154435"/>
                  <a:ext cx="4687749" cy="59019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377640" y="3598894"/>
                  <a:ext cx="927403" cy="331991"/>
                </a:xfrm>
                <a:prstGeom prst="rect">
                  <a:avLst/>
                </a:prstGeom>
                <a:noFill/>
              </p:spPr>
              <p:txBody>
                <a:bodyPr wrap="none" lIns="0" tIns="0" rIns="0" bIns="0" rtlCol="0">
                  <a:noAutofit/>
                </a:bodyPr>
                <a:lstStyle/>
                <a:p>
                  <a:pPr>
                    <a:lnSpc>
                      <a:spcPct val="90000"/>
                    </a:lnSpc>
                  </a:pPr>
                  <a:r>
                    <a:rPr lang="en-US" dirty="0"/>
                    <a:t>s</a:t>
                  </a:r>
                  <a:r>
                    <a:rPr lang="en-US" dirty="0" smtClean="0"/>
                    <a:t>tyle1.css</a:t>
                  </a:r>
                </a:p>
              </p:txBody>
            </p:sp>
            <p:sp>
              <p:nvSpPr>
                <p:cNvPr id="67" name="TextBox 66"/>
                <p:cNvSpPr txBox="1"/>
                <p:nvPr/>
              </p:nvSpPr>
              <p:spPr>
                <a:xfrm>
                  <a:off x="4386956" y="3804053"/>
                  <a:ext cx="496538" cy="320134"/>
                </a:xfrm>
                <a:prstGeom prst="rect">
                  <a:avLst/>
                </a:prstGeom>
                <a:noFill/>
              </p:spPr>
              <p:txBody>
                <a:bodyPr wrap="none" lIns="0" tIns="0" rIns="0" bIns="0" rtlCol="0">
                  <a:noAutofit/>
                </a:bodyPr>
                <a:lstStyle/>
                <a:p>
                  <a:pPr>
                    <a:lnSpc>
                      <a:spcPct val="90000"/>
                    </a:lnSpc>
                  </a:pPr>
                  <a:r>
                    <a:rPr lang="en-US" dirty="0"/>
                    <a:t>s</a:t>
                  </a:r>
                  <a:r>
                    <a:rPr lang="en-US" dirty="0" smtClean="0"/>
                    <a:t>tyle2.css</a:t>
                  </a:r>
                </a:p>
              </p:txBody>
            </p:sp>
            <p:sp>
              <p:nvSpPr>
                <p:cNvPr id="86" name="TextBox 85"/>
                <p:cNvSpPr txBox="1"/>
                <p:nvPr/>
              </p:nvSpPr>
              <p:spPr>
                <a:xfrm>
                  <a:off x="4392873" y="4034580"/>
                  <a:ext cx="536261" cy="296420"/>
                </a:xfrm>
                <a:prstGeom prst="rect">
                  <a:avLst/>
                </a:prstGeom>
                <a:noFill/>
              </p:spPr>
              <p:txBody>
                <a:bodyPr wrap="none" lIns="0" tIns="0" rIns="0" bIns="0" rtlCol="0">
                  <a:noAutofit/>
                </a:bodyPr>
                <a:lstStyle/>
                <a:p>
                  <a:pPr>
                    <a:lnSpc>
                      <a:spcPct val="90000"/>
                    </a:lnSpc>
                  </a:pPr>
                  <a:r>
                    <a:rPr lang="en-US" dirty="0"/>
                    <a:t>s</a:t>
                  </a:r>
                  <a:r>
                    <a:rPr lang="en-US" dirty="0" smtClean="0"/>
                    <a:t>cript1.js</a:t>
                  </a:r>
                </a:p>
              </p:txBody>
            </p:sp>
          </p:grpSp>
          <p:sp>
            <p:nvSpPr>
              <p:cNvPr id="24" name="TextBox 23"/>
              <p:cNvSpPr txBox="1"/>
              <p:nvPr/>
            </p:nvSpPr>
            <p:spPr>
              <a:xfrm>
                <a:off x="4864726" y="4447511"/>
                <a:ext cx="202669" cy="914400"/>
              </a:xfrm>
              <a:prstGeom prst="rect">
                <a:avLst/>
              </a:prstGeom>
              <a:noFill/>
            </p:spPr>
            <p:txBody>
              <a:bodyPr wrap="none" lIns="0" tIns="0" rIns="0" bIns="0" rtlCol="0">
                <a:noAutofit/>
              </a:bodyPr>
              <a:lstStyle/>
              <a:p>
                <a:pPr>
                  <a:lnSpc>
                    <a:spcPct val="90000"/>
                  </a:lnSpc>
                </a:pPr>
                <a:r>
                  <a:rPr lang="en-US" b="1" dirty="0" smtClean="0"/>
                  <a:t>.</a:t>
                </a:r>
              </a:p>
              <a:p>
                <a:pPr>
                  <a:lnSpc>
                    <a:spcPct val="90000"/>
                  </a:lnSpc>
                </a:pPr>
                <a:r>
                  <a:rPr lang="en-US" b="1" dirty="0" smtClean="0"/>
                  <a:t>.</a:t>
                </a:r>
              </a:p>
              <a:p>
                <a:pPr>
                  <a:lnSpc>
                    <a:spcPct val="90000"/>
                  </a:lnSpc>
                </a:pPr>
                <a:r>
                  <a:rPr lang="en-US" b="1" dirty="0"/>
                  <a:t>.</a:t>
                </a:r>
                <a:endParaRPr lang="en-US" b="1" dirty="0" smtClean="0"/>
              </a:p>
            </p:txBody>
          </p:sp>
        </p:grpSp>
        <p:cxnSp>
          <p:nvCxnSpPr>
            <p:cNvPr id="42" name="Straight Arrow Connector 41"/>
            <p:cNvCxnSpPr/>
            <p:nvPr/>
          </p:nvCxnSpPr>
          <p:spPr>
            <a:xfrm>
              <a:off x="5324730" y="3408875"/>
              <a:ext cx="4687749" cy="59019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391325" y="3301848"/>
              <a:ext cx="536261" cy="296420"/>
            </a:xfrm>
            <a:prstGeom prst="rect">
              <a:avLst/>
            </a:prstGeom>
            <a:noFill/>
          </p:spPr>
          <p:txBody>
            <a:bodyPr wrap="none" lIns="0" tIns="0" rIns="0" bIns="0" rtlCol="0">
              <a:noAutofit/>
            </a:bodyPr>
            <a:lstStyle/>
            <a:p>
              <a:pPr>
                <a:lnSpc>
                  <a:spcPct val="90000"/>
                </a:lnSpc>
              </a:pPr>
              <a:r>
                <a:rPr lang="en-US" dirty="0" smtClean="0"/>
                <a:t>script2.js</a:t>
              </a:r>
            </a:p>
          </p:txBody>
        </p:sp>
      </p:grpSp>
      <p:grpSp>
        <p:nvGrpSpPr>
          <p:cNvPr id="14" name="Group 13"/>
          <p:cNvGrpSpPr/>
          <p:nvPr/>
        </p:nvGrpSpPr>
        <p:grpSpPr>
          <a:xfrm>
            <a:off x="5316445" y="4465971"/>
            <a:ext cx="5601999" cy="1492140"/>
            <a:chOff x="5316445" y="4465971"/>
            <a:chExt cx="5601999" cy="1492140"/>
          </a:xfrm>
        </p:grpSpPr>
        <p:grpSp>
          <p:nvGrpSpPr>
            <p:cNvPr id="11" name="Group 10"/>
            <p:cNvGrpSpPr/>
            <p:nvPr/>
          </p:nvGrpSpPr>
          <p:grpSpPr>
            <a:xfrm>
              <a:off x="5316445" y="4465971"/>
              <a:ext cx="5601999" cy="1492140"/>
              <a:chOff x="5316445" y="4465971"/>
              <a:chExt cx="5601999" cy="1492140"/>
            </a:xfrm>
          </p:grpSpPr>
          <p:grpSp>
            <p:nvGrpSpPr>
              <p:cNvPr id="17" name="Group 16"/>
              <p:cNvGrpSpPr/>
              <p:nvPr/>
            </p:nvGrpSpPr>
            <p:grpSpPr>
              <a:xfrm>
                <a:off x="5316445" y="4465971"/>
                <a:ext cx="5601999" cy="1492140"/>
                <a:chOff x="5329274" y="4748187"/>
                <a:chExt cx="5601999" cy="1492140"/>
              </a:xfrm>
            </p:grpSpPr>
            <p:sp>
              <p:nvSpPr>
                <p:cNvPr id="109" name="TextBox 108"/>
                <p:cNvSpPr txBox="1"/>
                <p:nvPr/>
              </p:nvSpPr>
              <p:spPr>
                <a:xfrm>
                  <a:off x="10400656" y="5325927"/>
                  <a:ext cx="282642" cy="914400"/>
                </a:xfrm>
                <a:prstGeom prst="rect">
                  <a:avLst/>
                </a:prstGeom>
                <a:noFill/>
              </p:spPr>
              <p:txBody>
                <a:bodyPr wrap="none" lIns="0" tIns="0" rIns="0" bIns="0" rtlCol="0">
                  <a:noAutofit/>
                </a:bodyPr>
                <a:lstStyle/>
                <a:p>
                  <a:pPr>
                    <a:lnSpc>
                      <a:spcPct val="90000"/>
                    </a:lnSpc>
                  </a:pPr>
                  <a:r>
                    <a:rPr lang="en-US" b="1" dirty="0" smtClean="0"/>
                    <a:t>.</a:t>
                  </a:r>
                </a:p>
                <a:p>
                  <a:pPr>
                    <a:lnSpc>
                      <a:spcPct val="90000"/>
                    </a:lnSpc>
                  </a:pPr>
                  <a:r>
                    <a:rPr lang="en-US" b="1" dirty="0" smtClean="0"/>
                    <a:t>.</a:t>
                  </a:r>
                </a:p>
                <a:p>
                  <a:pPr>
                    <a:lnSpc>
                      <a:spcPct val="90000"/>
                    </a:lnSpc>
                  </a:pPr>
                  <a:r>
                    <a:rPr lang="en-US" b="1" dirty="0" smtClean="0"/>
                    <a:t>.</a:t>
                  </a:r>
                </a:p>
              </p:txBody>
            </p:sp>
            <p:cxnSp>
              <p:nvCxnSpPr>
                <p:cNvPr id="81" name="Straight Arrow Connector 80"/>
                <p:cNvCxnSpPr>
                  <a:stCxn id="107" idx="0"/>
                </p:cNvCxnSpPr>
                <p:nvPr/>
              </p:nvCxnSpPr>
              <p:spPr>
                <a:xfrm flipH="1">
                  <a:off x="5329274" y="4891451"/>
                  <a:ext cx="4710066" cy="611943"/>
                </a:xfrm>
                <a:prstGeom prst="straightConnector1">
                  <a:avLst/>
                </a:prstGeom>
                <a:ln w="57150" cmpd="sng">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0120600" y="4748187"/>
                  <a:ext cx="810673" cy="331991"/>
                </a:xfrm>
                <a:prstGeom prst="rect">
                  <a:avLst/>
                </a:prstGeom>
                <a:noFill/>
              </p:spPr>
              <p:txBody>
                <a:bodyPr wrap="none" lIns="0" tIns="0" rIns="0" bIns="0" rtlCol="0">
                  <a:noAutofit/>
                </a:bodyPr>
                <a:lstStyle/>
                <a:p>
                  <a:pPr>
                    <a:lnSpc>
                      <a:spcPct val="90000"/>
                    </a:lnSpc>
                  </a:pPr>
                  <a:r>
                    <a:rPr lang="en-US" dirty="0"/>
                    <a:t>s</a:t>
                  </a:r>
                  <a:r>
                    <a:rPr lang="en-US" dirty="0" smtClean="0"/>
                    <a:t>cript1.js</a:t>
                  </a:r>
                </a:p>
              </p:txBody>
            </p:sp>
          </p:grpSp>
          <p:cxnSp>
            <p:nvCxnSpPr>
              <p:cNvPr id="45" name="Straight Arrow Connector 44"/>
              <p:cNvCxnSpPr/>
              <p:nvPr/>
            </p:nvCxnSpPr>
            <p:spPr>
              <a:xfrm flipH="1">
                <a:off x="5322914" y="4920635"/>
                <a:ext cx="4706608" cy="61149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0106223" y="4759479"/>
              <a:ext cx="810673" cy="331991"/>
            </a:xfrm>
            <a:prstGeom prst="rect">
              <a:avLst/>
            </a:prstGeom>
            <a:noFill/>
          </p:spPr>
          <p:txBody>
            <a:bodyPr wrap="none" lIns="0" tIns="0" rIns="0" bIns="0" rtlCol="0">
              <a:noAutofit/>
            </a:bodyPr>
            <a:lstStyle/>
            <a:p>
              <a:pPr>
                <a:lnSpc>
                  <a:spcPct val="90000"/>
                </a:lnSpc>
              </a:pPr>
              <a:r>
                <a:rPr lang="en-US" dirty="0" smtClean="0"/>
                <a:t>script2.js</a:t>
              </a:r>
            </a:p>
          </p:txBody>
        </p:sp>
      </p:grpSp>
    </p:spTree>
    <p:extLst>
      <p:ext uri="{BB962C8B-B14F-4D97-AF65-F5344CB8AC3E}">
        <p14:creationId xmlns:p14="http://schemas.microsoft.com/office/powerpoint/2010/main" val="32197033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Push</a:t>
            </a:r>
            <a:endParaRPr lang="en-US" dirty="0"/>
          </a:p>
        </p:txBody>
      </p:sp>
      <p:sp>
        <p:nvSpPr>
          <p:cNvPr id="3" name="Content Placeholder 2"/>
          <p:cNvSpPr>
            <a:spLocks noGrp="1"/>
          </p:cNvSpPr>
          <p:nvPr>
            <p:ph idx="1"/>
          </p:nvPr>
        </p:nvSpPr>
        <p:spPr/>
        <p:txBody>
          <a:bodyPr/>
          <a:lstStyle/>
          <a:p>
            <a:pPr marL="0" indent="0">
              <a:buNone/>
            </a:pPr>
            <a:r>
              <a:rPr lang="en-US" sz="1800" b="1" dirty="0">
                <a:solidFill>
                  <a:srgbClr val="008000"/>
                </a:solidFill>
                <a:latin typeface="Consolas"/>
                <a:cs typeface="Consolas"/>
              </a:rPr>
              <a:t>public class </a:t>
            </a:r>
            <a:r>
              <a:rPr lang="en-US" sz="1800" b="1" dirty="0" err="1">
                <a:solidFill>
                  <a:srgbClr val="0000FF"/>
                </a:solidFill>
                <a:latin typeface="Consolas"/>
                <a:cs typeface="Consolas"/>
              </a:rPr>
              <a:t>ExternalContextImpl</a:t>
            </a:r>
            <a:r>
              <a:rPr lang="en-US" sz="1800" b="1" dirty="0">
                <a:solidFill>
                  <a:srgbClr val="0000FF"/>
                </a:solidFill>
                <a:latin typeface="Consolas"/>
                <a:cs typeface="Consolas"/>
              </a:rPr>
              <a:t> </a:t>
            </a:r>
            <a:r>
              <a:rPr lang="en-US" sz="1800" b="1" dirty="0">
                <a:solidFill>
                  <a:srgbClr val="008000"/>
                </a:solidFill>
                <a:latin typeface="Consolas"/>
                <a:cs typeface="Consolas"/>
              </a:rPr>
              <a:t>extends </a:t>
            </a:r>
            <a:r>
              <a:rPr lang="en-US" sz="1800" b="1" dirty="0" err="1">
                <a:solidFill>
                  <a:srgbClr val="008000"/>
                </a:solidFill>
                <a:latin typeface="Consolas"/>
                <a:cs typeface="Consolas"/>
              </a:rPr>
              <a:t>ExternalContext</a:t>
            </a:r>
            <a:r>
              <a:rPr lang="en-US" sz="1800" b="1" dirty="0">
                <a:solidFill>
                  <a:srgbClr val="008000"/>
                </a:solidFill>
                <a:latin typeface="Consolas"/>
                <a:cs typeface="Consolas"/>
              </a:rPr>
              <a:t> </a:t>
            </a:r>
            <a:r>
              <a:rPr lang="en-US" sz="1800" b="1" dirty="0" smtClean="0">
                <a:solidFill>
                  <a:srgbClr val="666666"/>
                </a:solidFill>
                <a:latin typeface="Consolas"/>
                <a:cs typeface="Consolas"/>
              </a:rPr>
              <a:t>{</a:t>
            </a:r>
            <a:br>
              <a:rPr lang="en-US" sz="1800" b="1" dirty="0" smtClean="0">
                <a:solidFill>
                  <a:srgbClr val="666666"/>
                </a:solidFill>
                <a:latin typeface="Consolas"/>
                <a:cs typeface="Consolas"/>
              </a:rPr>
            </a:br>
            <a:r>
              <a:rPr lang="en-US" sz="1800" dirty="0" smtClean="0">
                <a:latin typeface="Consolas"/>
                <a:cs typeface="Consolas"/>
              </a:rPr>
              <a:t>    </a:t>
            </a:r>
            <a:r>
              <a:rPr lang="en-US" sz="1800" i="1" dirty="0">
                <a:solidFill>
                  <a:srgbClr val="408080"/>
                </a:solidFill>
                <a:latin typeface="Consolas"/>
                <a:cs typeface="Consolas"/>
              </a:rPr>
              <a:t>/</a:t>
            </a:r>
            <a:r>
              <a:rPr lang="en-US" sz="1800" i="1" dirty="0" smtClean="0">
                <a:solidFill>
                  <a:srgbClr val="408080"/>
                </a:solidFill>
                <a:latin typeface="Consolas"/>
                <a:cs typeface="Consolas"/>
              </a:rPr>
              <a:t>/…</a:t>
            </a:r>
            <a:br>
              <a:rPr lang="en-US" sz="1800" i="1" dirty="0" smtClean="0">
                <a:solidFill>
                  <a:srgbClr val="408080"/>
                </a:solidFill>
                <a:latin typeface="Consolas"/>
                <a:cs typeface="Consolas"/>
              </a:rPr>
            </a:br>
            <a:r>
              <a:rPr lang="en-US" sz="1800" dirty="0" smtClean="0">
                <a:latin typeface="Consolas"/>
                <a:cs typeface="Consolas"/>
              </a:rPr>
              <a:t>    </a:t>
            </a:r>
            <a:r>
              <a:rPr lang="en-US" sz="1800" b="1" dirty="0">
                <a:solidFill>
                  <a:srgbClr val="008000"/>
                </a:solidFill>
                <a:latin typeface="Consolas"/>
                <a:cs typeface="Consolas"/>
              </a:rPr>
              <a:t>public String </a:t>
            </a:r>
            <a:r>
              <a:rPr lang="en-US" sz="1800" b="1" dirty="0" err="1">
                <a:solidFill>
                  <a:srgbClr val="0000FF"/>
                </a:solidFill>
                <a:latin typeface="Consolas"/>
                <a:cs typeface="Consolas"/>
              </a:rPr>
              <a:t>encodeResourceURL</a:t>
            </a:r>
            <a:r>
              <a:rPr lang="en-US" sz="1800" b="1" dirty="0">
                <a:solidFill>
                  <a:srgbClr val="666666"/>
                </a:solidFill>
                <a:latin typeface="Consolas"/>
                <a:cs typeface="Consolas"/>
              </a:rPr>
              <a:t>(String </a:t>
            </a:r>
            <a:r>
              <a:rPr lang="en-US" sz="1800" b="1" dirty="0" err="1">
                <a:solidFill>
                  <a:srgbClr val="666666"/>
                </a:solidFill>
                <a:latin typeface="Consolas"/>
                <a:cs typeface="Consolas"/>
              </a:rPr>
              <a:t>url</a:t>
            </a:r>
            <a:r>
              <a:rPr lang="en-US" sz="1800" b="1" dirty="0">
                <a:solidFill>
                  <a:srgbClr val="666666"/>
                </a:solidFill>
                <a:latin typeface="Consolas"/>
                <a:cs typeface="Consolas"/>
              </a:rPr>
              <a:t>) </a:t>
            </a:r>
            <a:r>
              <a:rPr lang="en-US" sz="1800" b="1" dirty="0" smtClean="0">
                <a:solidFill>
                  <a:srgbClr val="666666"/>
                </a:solidFill>
                <a:latin typeface="Consolas"/>
                <a:cs typeface="Consolas"/>
              </a:rPr>
              <a:t>{</a:t>
            </a:r>
            <a:br>
              <a:rPr lang="en-US" sz="1800" b="1" dirty="0" smtClean="0">
                <a:solidFill>
                  <a:srgbClr val="666666"/>
                </a:solidFill>
                <a:latin typeface="Consolas"/>
                <a:cs typeface="Consolas"/>
              </a:rPr>
            </a:br>
            <a:r>
              <a:rPr lang="en-US" sz="1800" dirty="0" smtClean="0">
                <a:latin typeface="Consolas"/>
                <a:cs typeface="Consolas"/>
              </a:rPr>
              <a:t>        </a:t>
            </a:r>
            <a:r>
              <a:rPr lang="en-US" sz="1800" b="1" dirty="0">
                <a:solidFill>
                  <a:srgbClr val="008000"/>
                </a:solidFill>
                <a:latin typeface="Consolas"/>
                <a:cs typeface="Consolas"/>
              </a:rPr>
              <a:t>if </a:t>
            </a:r>
            <a:r>
              <a:rPr lang="en-US" sz="1800" b="1" dirty="0">
                <a:solidFill>
                  <a:srgbClr val="666666"/>
                </a:solidFill>
                <a:latin typeface="Consolas"/>
                <a:cs typeface="Consolas"/>
              </a:rPr>
              <a:t>(</a:t>
            </a:r>
            <a:r>
              <a:rPr lang="en-US" sz="1800" b="1" dirty="0">
                <a:solidFill>
                  <a:srgbClr val="008000"/>
                </a:solidFill>
                <a:latin typeface="Consolas"/>
                <a:cs typeface="Consolas"/>
              </a:rPr>
              <a:t>null </a:t>
            </a:r>
            <a:r>
              <a:rPr lang="en-US" sz="1800" b="1" dirty="0">
                <a:solidFill>
                  <a:srgbClr val="666666"/>
                </a:solidFill>
                <a:latin typeface="Consolas"/>
                <a:cs typeface="Consolas"/>
              </a:rPr>
              <a:t>== </a:t>
            </a:r>
            <a:r>
              <a:rPr lang="en-US" sz="1800" b="1" dirty="0" err="1">
                <a:solidFill>
                  <a:srgbClr val="666666"/>
                </a:solidFill>
                <a:latin typeface="Consolas"/>
                <a:cs typeface="Consolas"/>
              </a:rPr>
              <a:t>url</a:t>
            </a:r>
            <a:r>
              <a:rPr lang="en-US" sz="1800" b="1" dirty="0">
                <a:solidFill>
                  <a:srgbClr val="666666"/>
                </a:solidFill>
                <a:latin typeface="Consolas"/>
                <a:cs typeface="Consolas"/>
              </a:rPr>
              <a:t>) </a:t>
            </a:r>
            <a:r>
              <a:rPr lang="en-US" sz="1800" b="1" dirty="0" smtClean="0">
                <a:solidFill>
                  <a:srgbClr val="666666"/>
                </a:solidFill>
                <a:latin typeface="Consolas"/>
                <a:cs typeface="Consolas"/>
              </a:rPr>
              <a:t>{</a:t>
            </a:r>
            <a:br>
              <a:rPr lang="en-US" sz="1800" b="1" dirty="0" smtClean="0">
                <a:solidFill>
                  <a:srgbClr val="666666"/>
                </a:solidFill>
                <a:latin typeface="Consolas"/>
                <a:cs typeface="Consolas"/>
              </a:rPr>
            </a:br>
            <a:r>
              <a:rPr lang="en-US" sz="1800" dirty="0" smtClean="0">
                <a:latin typeface="Consolas"/>
                <a:cs typeface="Consolas"/>
              </a:rPr>
              <a:t>            </a:t>
            </a:r>
            <a:r>
              <a:rPr lang="en-US" sz="1800" dirty="0">
                <a:latin typeface="Consolas"/>
                <a:cs typeface="Consolas"/>
              </a:rPr>
              <a:t>String message </a:t>
            </a:r>
            <a:r>
              <a:rPr lang="en-US" sz="1800" dirty="0">
                <a:solidFill>
                  <a:srgbClr val="666666"/>
                </a:solidFill>
                <a:latin typeface="Consolas"/>
                <a:cs typeface="Consolas"/>
              </a:rPr>
              <a:t>= </a:t>
            </a:r>
            <a:r>
              <a:rPr lang="en-US" sz="1800" dirty="0" err="1" smtClean="0">
                <a:solidFill>
                  <a:srgbClr val="666666"/>
                </a:solidFill>
                <a:latin typeface="Consolas"/>
                <a:cs typeface="Consolas"/>
              </a:rPr>
              <a:t>MessageUtils.</a:t>
            </a:r>
            <a:r>
              <a:rPr lang="en-US" sz="1800" dirty="0" err="1" smtClean="0">
                <a:solidFill>
                  <a:srgbClr val="7D9029"/>
                </a:solidFill>
                <a:latin typeface="Consolas"/>
                <a:cs typeface="Consolas"/>
              </a:rPr>
              <a:t>getExceptionMessageString</a:t>
            </a:r>
            <a:r>
              <a:rPr lang="en-US" sz="1800" dirty="0" smtClean="0">
                <a:solidFill>
                  <a:srgbClr val="7D9029"/>
                </a:solidFill>
                <a:latin typeface="Consolas"/>
                <a:cs typeface="Consolas"/>
              </a:rPr>
              <a:t/>
            </a:r>
            <a:br>
              <a:rPr lang="en-US" sz="1800" dirty="0" smtClean="0">
                <a:solidFill>
                  <a:srgbClr val="7D9029"/>
                </a:solidFill>
                <a:latin typeface="Consolas"/>
                <a:cs typeface="Consolas"/>
              </a:rPr>
            </a:br>
            <a:r>
              <a:rPr lang="en-US" sz="1800" dirty="0" smtClean="0">
                <a:latin typeface="Consolas"/>
                <a:cs typeface="Consolas"/>
              </a:rPr>
              <a:t>                </a:t>
            </a:r>
            <a:r>
              <a:rPr lang="en-US" sz="1800" dirty="0">
                <a:solidFill>
                  <a:srgbClr val="666666"/>
                </a:solidFill>
                <a:latin typeface="Consolas"/>
                <a:cs typeface="Consolas"/>
              </a:rPr>
              <a:t>(</a:t>
            </a:r>
            <a:r>
              <a:rPr lang="en-US" sz="1800" dirty="0" err="1">
                <a:solidFill>
                  <a:srgbClr val="666666"/>
                </a:solidFill>
                <a:latin typeface="Consolas"/>
                <a:cs typeface="Consolas"/>
              </a:rPr>
              <a:t>MessageUtils.</a:t>
            </a:r>
            <a:r>
              <a:rPr lang="en-US" sz="1800" dirty="0" err="1">
                <a:solidFill>
                  <a:srgbClr val="7D9029"/>
                </a:solidFill>
                <a:latin typeface="Consolas"/>
                <a:cs typeface="Consolas"/>
              </a:rPr>
              <a:t>NULL_PARAMETERS_ERROR_MESSAGE_ID</a:t>
            </a:r>
            <a:r>
              <a:rPr lang="en-US" sz="1800" dirty="0">
                <a:solidFill>
                  <a:srgbClr val="666666"/>
                </a:solidFill>
                <a:latin typeface="Consolas"/>
                <a:cs typeface="Consolas"/>
              </a:rPr>
              <a:t>, </a:t>
            </a:r>
            <a:r>
              <a:rPr lang="en-US" sz="1800" dirty="0">
                <a:solidFill>
                  <a:srgbClr val="BA2121"/>
                </a:solidFill>
                <a:latin typeface="Consolas"/>
                <a:cs typeface="Consolas"/>
              </a:rPr>
              <a:t>"</a:t>
            </a:r>
            <a:r>
              <a:rPr lang="en-US" sz="1800" dirty="0" err="1">
                <a:solidFill>
                  <a:srgbClr val="BA2121"/>
                </a:solidFill>
                <a:latin typeface="Consolas"/>
                <a:cs typeface="Consolas"/>
              </a:rPr>
              <a:t>url</a:t>
            </a:r>
            <a:r>
              <a:rPr lang="en-US" sz="1800" dirty="0">
                <a:solidFill>
                  <a:srgbClr val="BA2121"/>
                </a:solidFill>
                <a:latin typeface="Consolas"/>
                <a:cs typeface="Consolas"/>
              </a:rPr>
              <a:t>"</a:t>
            </a:r>
            <a:r>
              <a:rPr lang="en-US" sz="1800" dirty="0">
                <a:solidFill>
                  <a:srgbClr val="666666"/>
                </a:solidFill>
                <a:latin typeface="Consolas"/>
                <a:cs typeface="Consolas"/>
              </a:rPr>
              <a:t>)</a:t>
            </a:r>
            <a:r>
              <a:rPr lang="en-US" sz="1800" dirty="0" smtClean="0">
                <a:solidFill>
                  <a:srgbClr val="666666"/>
                </a:solidFill>
                <a:latin typeface="Consolas"/>
                <a:cs typeface="Consolas"/>
              </a:rPr>
              <a:t>;</a:t>
            </a:r>
            <a:br>
              <a:rPr lang="en-US" sz="1800" dirty="0" smtClean="0">
                <a:solidFill>
                  <a:srgbClr val="666666"/>
                </a:solidFill>
                <a:latin typeface="Consolas"/>
                <a:cs typeface="Consolas"/>
              </a:rPr>
            </a:br>
            <a:r>
              <a:rPr lang="en-US" sz="1800" dirty="0" smtClean="0">
                <a:latin typeface="Consolas"/>
                <a:cs typeface="Consolas"/>
              </a:rPr>
              <a:t>            </a:t>
            </a:r>
            <a:r>
              <a:rPr lang="en-US" sz="1800" b="1" dirty="0">
                <a:solidFill>
                  <a:srgbClr val="008000"/>
                </a:solidFill>
                <a:latin typeface="Consolas"/>
                <a:cs typeface="Consolas"/>
              </a:rPr>
              <a:t>throw new </a:t>
            </a:r>
            <a:r>
              <a:rPr lang="en-US" sz="1800" b="1" dirty="0" err="1">
                <a:solidFill>
                  <a:srgbClr val="0000FF"/>
                </a:solidFill>
                <a:latin typeface="Consolas"/>
                <a:cs typeface="Consolas"/>
              </a:rPr>
              <a:t>NullPointerException</a:t>
            </a:r>
            <a:r>
              <a:rPr lang="en-US" sz="1800" b="1" dirty="0">
                <a:solidFill>
                  <a:srgbClr val="666666"/>
                </a:solidFill>
                <a:latin typeface="Consolas"/>
                <a:cs typeface="Consolas"/>
              </a:rPr>
              <a:t>(message)</a:t>
            </a:r>
            <a:r>
              <a:rPr lang="en-US" sz="1800" b="1" dirty="0" smtClean="0">
                <a:solidFill>
                  <a:srgbClr val="666666"/>
                </a:solidFill>
                <a:latin typeface="Consolas"/>
                <a:cs typeface="Consolas"/>
              </a:rPr>
              <a:t>;</a:t>
            </a:r>
            <a:br>
              <a:rPr lang="en-US" sz="1800" b="1" dirty="0" smtClean="0">
                <a:solidFill>
                  <a:srgbClr val="666666"/>
                </a:solidFill>
                <a:latin typeface="Consolas"/>
                <a:cs typeface="Consolas"/>
              </a:rPr>
            </a:br>
            <a:r>
              <a:rPr lang="en-US" sz="1800" dirty="0" smtClean="0">
                <a:latin typeface="Consolas"/>
                <a:cs typeface="Consolas"/>
              </a:rPr>
              <a:t>        </a:t>
            </a:r>
            <a:r>
              <a:rPr lang="en-US" sz="1800" dirty="0" smtClean="0">
                <a:solidFill>
                  <a:srgbClr val="666666"/>
                </a:solidFill>
                <a:latin typeface="Consolas"/>
                <a:cs typeface="Consolas"/>
              </a:rPr>
              <a:t>}</a:t>
            </a:r>
            <a:br>
              <a:rPr lang="en-US" sz="1800" dirty="0" smtClean="0">
                <a:solidFill>
                  <a:srgbClr val="666666"/>
                </a:solidFill>
                <a:latin typeface="Consolas"/>
                <a:cs typeface="Consolas"/>
              </a:rPr>
            </a:br>
            <a:r>
              <a:rPr lang="en-US" sz="1800" dirty="0" smtClean="0">
                <a:latin typeface="Consolas"/>
                <a:cs typeface="Consolas"/>
              </a:rPr>
              <a:t>        </a:t>
            </a:r>
            <a:r>
              <a:rPr lang="en-US" sz="1800" dirty="0">
                <a:latin typeface="Consolas"/>
                <a:cs typeface="Consolas"/>
              </a:rPr>
              <a:t>Map </a:t>
            </a:r>
            <a:r>
              <a:rPr lang="en-US" sz="1800" dirty="0" err="1">
                <a:latin typeface="Consolas"/>
                <a:cs typeface="Consolas"/>
              </a:rPr>
              <a:t>attrs</a:t>
            </a:r>
            <a:r>
              <a:rPr lang="en-US" sz="1800" dirty="0">
                <a:latin typeface="Consolas"/>
                <a:cs typeface="Consolas"/>
              </a:rPr>
              <a:t> </a:t>
            </a:r>
            <a:r>
              <a:rPr lang="en-US" sz="1800" dirty="0">
                <a:solidFill>
                  <a:srgbClr val="666666"/>
                </a:solidFill>
                <a:latin typeface="Consolas"/>
                <a:cs typeface="Consolas"/>
              </a:rPr>
              <a:t>= </a:t>
            </a:r>
            <a:r>
              <a:rPr lang="en-US" sz="1800" dirty="0" err="1">
                <a:solidFill>
                  <a:srgbClr val="666666"/>
                </a:solidFill>
                <a:latin typeface="Consolas"/>
                <a:cs typeface="Consolas"/>
              </a:rPr>
              <a:t>getResourceAttrs</a:t>
            </a:r>
            <a:r>
              <a:rPr lang="en-US" sz="1800" dirty="0">
                <a:solidFill>
                  <a:srgbClr val="666666"/>
                </a:solidFill>
                <a:latin typeface="Consolas"/>
                <a:cs typeface="Consolas"/>
              </a:rPr>
              <a:t>()</a:t>
            </a:r>
            <a:r>
              <a:rPr lang="en-US" sz="1800" dirty="0" smtClean="0">
                <a:solidFill>
                  <a:srgbClr val="666666"/>
                </a:solidFill>
                <a:latin typeface="Consolas"/>
                <a:cs typeface="Consolas"/>
              </a:rPr>
              <a:t>;</a:t>
            </a:r>
            <a:br>
              <a:rPr lang="en-US" sz="1800" dirty="0" smtClean="0">
                <a:solidFill>
                  <a:srgbClr val="666666"/>
                </a:solidFill>
                <a:latin typeface="Consolas"/>
                <a:cs typeface="Consolas"/>
              </a:rPr>
            </a:br>
            <a:r>
              <a:rPr lang="en-US" sz="1800" dirty="0" smtClean="0">
                <a:latin typeface="Consolas"/>
                <a:cs typeface="Consolas"/>
              </a:rPr>
              <a:t>        </a:t>
            </a:r>
            <a:r>
              <a:rPr lang="en-US" sz="1800" dirty="0">
                <a:solidFill>
                  <a:srgbClr val="666666"/>
                </a:solidFill>
                <a:latin typeface="Consolas"/>
                <a:cs typeface="Consolas"/>
              </a:rPr>
              <a:t>((</a:t>
            </a:r>
            <a:r>
              <a:rPr lang="en-US" sz="1800" dirty="0" err="1">
                <a:solidFill>
                  <a:srgbClr val="666666"/>
                </a:solidFill>
                <a:latin typeface="Consolas"/>
                <a:cs typeface="Consolas"/>
              </a:rPr>
              <a:t>HttpServletRequest</a:t>
            </a:r>
            <a:r>
              <a:rPr lang="en-US" sz="1800" dirty="0">
                <a:solidFill>
                  <a:srgbClr val="666666"/>
                </a:solidFill>
                <a:latin typeface="Consolas"/>
                <a:cs typeface="Consolas"/>
              </a:rPr>
              <a:t>) request).</a:t>
            </a:r>
            <a:r>
              <a:rPr lang="en-US" sz="1800" dirty="0" err="1">
                <a:solidFill>
                  <a:srgbClr val="7D9029"/>
                </a:solidFill>
                <a:latin typeface="Consolas"/>
                <a:cs typeface="Consolas"/>
              </a:rPr>
              <a:t>dispatchPushRequest</a:t>
            </a:r>
            <a:r>
              <a:rPr lang="en-US" sz="1800" dirty="0">
                <a:solidFill>
                  <a:srgbClr val="666666"/>
                </a:solidFill>
                <a:latin typeface="Consolas"/>
                <a:cs typeface="Consolas"/>
              </a:rPr>
              <a:t>(</a:t>
            </a:r>
            <a:r>
              <a:rPr lang="en-US" sz="1800" dirty="0" err="1">
                <a:solidFill>
                  <a:srgbClr val="666666"/>
                </a:solidFill>
                <a:latin typeface="Consolas"/>
                <a:cs typeface="Consolas"/>
              </a:rPr>
              <a:t>url</a:t>
            </a:r>
            <a:r>
              <a:rPr lang="en-US" sz="1800" dirty="0">
                <a:solidFill>
                  <a:srgbClr val="666666"/>
                </a:solidFill>
                <a:latin typeface="Consolas"/>
                <a:cs typeface="Consolas"/>
              </a:rPr>
              <a:t>, </a:t>
            </a:r>
            <a:r>
              <a:rPr lang="en-US" sz="1800" dirty="0" err="1">
                <a:solidFill>
                  <a:srgbClr val="666666"/>
                </a:solidFill>
                <a:latin typeface="Consolas"/>
                <a:cs typeface="Consolas"/>
              </a:rPr>
              <a:t>attrs</a:t>
            </a:r>
            <a:r>
              <a:rPr lang="en-US" sz="1800" dirty="0">
                <a:solidFill>
                  <a:srgbClr val="666666"/>
                </a:solidFill>
                <a:latin typeface="Consolas"/>
                <a:cs typeface="Consolas"/>
              </a:rPr>
              <a:t>)</a:t>
            </a:r>
            <a:r>
              <a:rPr lang="en-US" sz="1800" dirty="0" smtClean="0">
                <a:solidFill>
                  <a:srgbClr val="666666"/>
                </a:solidFill>
                <a:latin typeface="Consolas"/>
                <a:cs typeface="Consolas"/>
              </a:rPr>
              <a:t>;</a:t>
            </a:r>
            <a:br>
              <a:rPr lang="en-US" sz="1800" dirty="0" smtClean="0">
                <a:solidFill>
                  <a:srgbClr val="666666"/>
                </a:solidFill>
                <a:latin typeface="Consolas"/>
                <a:cs typeface="Consolas"/>
              </a:rPr>
            </a:br>
            <a:r>
              <a:rPr lang="en-US" sz="1800" dirty="0" smtClean="0">
                <a:latin typeface="Consolas"/>
                <a:cs typeface="Consolas"/>
              </a:rPr>
              <a:t>        </a:t>
            </a:r>
            <a:r>
              <a:rPr lang="en-US" sz="1800" b="1" dirty="0">
                <a:solidFill>
                  <a:srgbClr val="008000"/>
                </a:solidFill>
                <a:latin typeface="Consolas"/>
                <a:cs typeface="Consolas"/>
              </a:rPr>
              <a:t>return </a:t>
            </a:r>
            <a:r>
              <a:rPr lang="en-US" sz="1800" b="1" dirty="0">
                <a:solidFill>
                  <a:srgbClr val="666666"/>
                </a:solidFill>
                <a:latin typeface="Consolas"/>
                <a:cs typeface="Consolas"/>
              </a:rPr>
              <a:t>((</a:t>
            </a:r>
            <a:r>
              <a:rPr lang="en-US" sz="1800" b="1" dirty="0" err="1">
                <a:solidFill>
                  <a:srgbClr val="666666"/>
                </a:solidFill>
                <a:latin typeface="Consolas"/>
                <a:cs typeface="Consolas"/>
              </a:rPr>
              <a:t>HttpServletResponse</a:t>
            </a:r>
            <a:r>
              <a:rPr lang="en-US" sz="1800" b="1" dirty="0">
                <a:solidFill>
                  <a:srgbClr val="666666"/>
                </a:solidFill>
                <a:latin typeface="Consolas"/>
                <a:cs typeface="Consolas"/>
              </a:rPr>
              <a:t>) response).</a:t>
            </a:r>
            <a:r>
              <a:rPr lang="en-US" sz="1800" b="1" dirty="0" err="1">
                <a:solidFill>
                  <a:srgbClr val="7D9029"/>
                </a:solidFill>
                <a:latin typeface="Consolas"/>
                <a:cs typeface="Consolas"/>
              </a:rPr>
              <a:t>encodeURL</a:t>
            </a:r>
            <a:r>
              <a:rPr lang="en-US" sz="1800" b="1" dirty="0">
                <a:solidFill>
                  <a:srgbClr val="666666"/>
                </a:solidFill>
                <a:latin typeface="Consolas"/>
                <a:cs typeface="Consolas"/>
              </a:rPr>
              <a:t>(</a:t>
            </a:r>
            <a:r>
              <a:rPr lang="en-US" sz="1800" b="1" dirty="0" err="1">
                <a:solidFill>
                  <a:srgbClr val="666666"/>
                </a:solidFill>
                <a:latin typeface="Consolas"/>
                <a:cs typeface="Consolas"/>
              </a:rPr>
              <a:t>url</a:t>
            </a:r>
            <a:r>
              <a:rPr lang="en-US" sz="1800" b="1" dirty="0">
                <a:solidFill>
                  <a:srgbClr val="666666"/>
                </a:solidFill>
                <a:latin typeface="Consolas"/>
                <a:cs typeface="Consolas"/>
              </a:rPr>
              <a:t>)</a:t>
            </a:r>
            <a:r>
              <a:rPr lang="en-US" sz="1800" b="1" dirty="0" smtClean="0">
                <a:solidFill>
                  <a:srgbClr val="666666"/>
                </a:solidFill>
                <a:latin typeface="Consolas"/>
                <a:cs typeface="Consolas"/>
              </a:rPr>
              <a:t>;</a:t>
            </a:r>
            <a:br>
              <a:rPr lang="en-US" sz="1800" b="1" dirty="0" smtClean="0">
                <a:solidFill>
                  <a:srgbClr val="666666"/>
                </a:solidFill>
                <a:latin typeface="Consolas"/>
                <a:cs typeface="Consolas"/>
              </a:rPr>
            </a:br>
            <a:r>
              <a:rPr lang="en-US" sz="1800" dirty="0" smtClean="0">
                <a:latin typeface="Consolas"/>
                <a:cs typeface="Consolas"/>
              </a:rPr>
              <a:t>    </a:t>
            </a:r>
            <a:r>
              <a:rPr lang="en-US" sz="1800" dirty="0" smtClean="0">
                <a:solidFill>
                  <a:srgbClr val="666666"/>
                </a:solidFill>
                <a:latin typeface="Consolas"/>
                <a:cs typeface="Consolas"/>
              </a:rPr>
              <a:t>}</a:t>
            </a:r>
            <a:br>
              <a:rPr lang="en-US" sz="1800" dirty="0" smtClean="0">
                <a:solidFill>
                  <a:srgbClr val="666666"/>
                </a:solidFill>
                <a:latin typeface="Consolas"/>
                <a:cs typeface="Consolas"/>
              </a:rPr>
            </a:br>
            <a:r>
              <a:rPr lang="en-US" sz="1800" dirty="0" smtClean="0">
                <a:latin typeface="Consolas"/>
                <a:cs typeface="Consolas"/>
              </a:rPr>
              <a:t>    </a:t>
            </a:r>
            <a:r>
              <a:rPr lang="en-US" sz="1800" i="1" dirty="0">
                <a:solidFill>
                  <a:srgbClr val="408080"/>
                </a:solidFill>
                <a:latin typeface="Consolas"/>
                <a:cs typeface="Consolas"/>
              </a:rPr>
              <a:t>/</a:t>
            </a:r>
            <a:r>
              <a:rPr lang="en-US" sz="1800" i="1" dirty="0" smtClean="0">
                <a:solidFill>
                  <a:srgbClr val="408080"/>
                </a:solidFill>
                <a:latin typeface="Consolas"/>
                <a:cs typeface="Consolas"/>
              </a:rPr>
              <a:t>/…</a:t>
            </a:r>
            <a:br>
              <a:rPr lang="en-US" sz="1800" i="1" dirty="0" smtClean="0">
                <a:solidFill>
                  <a:srgbClr val="408080"/>
                </a:solidFill>
                <a:latin typeface="Consolas"/>
                <a:cs typeface="Consolas"/>
              </a:rPr>
            </a:br>
            <a:r>
              <a:rPr lang="en-US" sz="1800" dirty="0" smtClean="0">
                <a:latin typeface="Consolas"/>
                <a:cs typeface="Consolas"/>
              </a:rPr>
              <a:t/>
            </a:r>
            <a:br>
              <a:rPr lang="en-US" sz="1800" dirty="0" smtClean="0">
                <a:latin typeface="Consolas"/>
                <a:cs typeface="Consolas"/>
              </a:rPr>
            </a:br>
            <a:r>
              <a:rPr lang="en-US" sz="1800" dirty="0" smtClean="0">
                <a:solidFill>
                  <a:srgbClr val="666666"/>
                </a:solidFill>
                <a:latin typeface="Consolas"/>
                <a:cs typeface="Consolas"/>
              </a:rPr>
              <a:t>}</a:t>
            </a:r>
            <a:endParaRPr lang="en-US" sz="1800" dirty="0">
              <a:solidFill>
                <a:srgbClr val="666666"/>
              </a:solidFill>
              <a:latin typeface="Consolas"/>
              <a:cs typeface="Consolas"/>
            </a:endParaRPr>
          </a:p>
          <a:p>
            <a:endParaRPr lang="en-US" dirty="0"/>
          </a:p>
        </p:txBody>
      </p:sp>
      <p:sp>
        <p:nvSpPr>
          <p:cNvPr id="4" name="Text Placeholder 3"/>
          <p:cNvSpPr>
            <a:spLocks noGrp="1"/>
          </p:cNvSpPr>
          <p:nvPr>
            <p:ph type="body" sz="quarter" idx="13"/>
          </p:nvPr>
        </p:nvSpPr>
        <p:spPr/>
        <p:txBody>
          <a:bodyPr/>
          <a:lstStyle/>
          <a:p>
            <a:r>
              <a:rPr lang="en-US" dirty="0" smtClean="0"/>
              <a:t>Example of Potential Use from JSF</a:t>
            </a:r>
            <a:endParaRPr lang="en-US" dirty="0"/>
          </a:p>
        </p:txBody>
      </p:sp>
      <p:sp>
        <p:nvSpPr>
          <p:cNvPr id="6" name="Slide Number Placeholder 5"/>
          <p:cNvSpPr>
            <a:spLocks noGrp="1"/>
          </p:cNvSpPr>
          <p:nvPr>
            <p:ph type="sldNum" sz="quarter" idx="16"/>
          </p:nvPr>
        </p:nvSpPr>
        <p:spPr/>
        <p:txBody>
          <a:bodyPr/>
          <a:lstStyle/>
          <a:p>
            <a:pPr>
              <a:defRPr/>
            </a:pPr>
            <a:fld id="{6624C6AC-8D69-A946-B2C7-330C96B93F97}" type="slidenum">
              <a:rPr lang="en-US" smtClean="0"/>
              <a:pPr>
                <a:defRPr/>
              </a:pPr>
              <a:t>70</a:t>
            </a:fld>
            <a:endParaRPr lang="en-US"/>
          </a:p>
        </p:txBody>
      </p:sp>
      <p:sp>
        <p:nvSpPr>
          <p:cNvPr id="7" name="Rectangle 6"/>
          <p:cNvSpPr/>
          <p:nvPr/>
        </p:nvSpPr>
        <p:spPr bwMode="gray">
          <a:xfrm>
            <a:off x="1385494" y="3963754"/>
            <a:ext cx="8171853" cy="538763"/>
          </a:xfrm>
          <a:prstGeom prst="rect">
            <a:avLst/>
          </a:prstGeom>
          <a:solidFill>
            <a:srgbClr val="41555E">
              <a:alpha val="28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p>
        </p:txBody>
      </p:sp>
    </p:spTree>
    <p:extLst>
      <p:ext uri="{BB962C8B-B14F-4D97-AF65-F5344CB8AC3E}">
        <p14:creationId xmlns:p14="http://schemas.microsoft.com/office/powerpoint/2010/main" val="42449744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dirty="0" smtClean="0">
                <a:latin typeface="Calibri" charset="0"/>
              </a:rPr>
              <a:t>Our Plan for Your Time Investment</a:t>
            </a:r>
            <a:endParaRPr lang="en-US" dirty="0">
              <a:latin typeface="Calibri" charset="0"/>
            </a:endParaRPr>
          </a:p>
        </p:txBody>
      </p:sp>
      <p:sp>
        <p:nvSpPr>
          <p:cNvPr id="55298" name="Content Placeholder 2"/>
          <p:cNvSpPr>
            <a:spLocks noGrp="1"/>
          </p:cNvSpPr>
          <p:nvPr>
            <p:ph idx="13"/>
          </p:nvPr>
        </p:nvSpPr>
        <p:spPr>
          <a:xfrm>
            <a:off x="2795588" y="1981200"/>
            <a:ext cx="8861425" cy="3962400"/>
          </a:xfrm>
        </p:spPr>
        <p:txBody>
          <a:bodyPr/>
          <a:lstStyle/>
          <a:p>
            <a:r>
              <a:rPr lang="en-US" dirty="0" smtClean="0">
                <a:solidFill>
                  <a:srgbClr val="CCCCCC"/>
                </a:solidFill>
                <a:latin typeface="Calibri" charset="0"/>
              </a:rPr>
              <a:t>Why HTTP/2?</a:t>
            </a:r>
            <a:endParaRPr lang="en-US" dirty="0">
              <a:solidFill>
                <a:srgbClr val="CCCCCC"/>
              </a:solidFill>
              <a:latin typeface="Calibri" charset="0"/>
            </a:endParaRPr>
          </a:p>
          <a:p>
            <a:r>
              <a:rPr lang="en-US" dirty="0" smtClean="0">
                <a:solidFill>
                  <a:srgbClr val="CCCCCC"/>
                </a:solidFill>
                <a:latin typeface="Calibri" charset="0"/>
              </a:rPr>
              <a:t>HTTP/2 Big Features</a:t>
            </a:r>
            <a:endParaRPr lang="en-US" dirty="0">
              <a:solidFill>
                <a:srgbClr val="CCCCCC"/>
              </a:solidFill>
              <a:latin typeface="Calibri" charset="0"/>
            </a:endParaRPr>
          </a:p>
          <a:p>
            <a:r>
              <a:rPr lang="en-US" dirty="0" smtClean="0">
                <a:solidFill>
                  <a:srgbClr val="CCCCCC"/>
                </a:solidFill>
                <a:latin typeface="Calibri" charset="0"/>
              </a:rPr>
              <a:t>How Servlet Might Expose These Features</a:t>
            </a:r>
            <a:endParaRPr lang="en-US" dirty="0">
              <a:solidFill>
                <a:srgbClr val="CCCCCC"/>
              </a:solidFill>
              <a:latin typeface="Calibri" charset="0"/>
            </a:endParaRPr>
          </a:p>
          <a:p>
            <a:r>
              <a:rPr lang="en-US" dirty="0" smtClean="0">
                <a:solidFill>
                  <a:srgbClr val="5F5F5F"/>
                </a:solidFill>
                <a:latin typeface="Calibri" charset="0"/>
              </a:rPr>
              <a:t>Java SE 9 Support for HTTP/2</a:t>
            </a:r>
            <a:endParaRPr lang="en-US" dirty="0">
              <a:solidFill>
                <a:srgbClr val="5F5F5F"/>
              </a:solidFill>
              <a:latin typeface="Calibri" charset="0"/>
            </a:endParaRPr>
          </a:p>
          <a:p>
            <a:r>
              <a:rPr lang="en-US" dirty="0" smtClean="0">
                <a:solidFill>
                  <a:schemeClr val="tx2">
                    <a:lumMod val="40000"/>
                    <a:lumOff val="60000"/>
                  </a:schemeClr>
                </a:solidFill>
                <a:latin typeface="Calibri" charset="0"/>
              </a:rPr>
              <a:t>Summary and Current Status</a:t>
            </a:r>
            <a:endParaRPr lang="en-US" dirty="0">
              <a:solidFill>
                <a:schemeClr val="tx2">
                  <a:lumMod val="40000"/>
                  <a:lumOff val="60000"/>
                </a:schemeClr>
              </a:solidFill>
              <a:latin typeface="Calibri" charset="0"/>
            </a:endParaRPr>
          </a:p>
        </p:txBody>
      </p:sp>
      <p:sp>
        <p:nvSpPr>
          <p:cNvPr id="6" name="Pentagon 5"/>
          <p:cNvSpPr/>
          <p:nvPr/>
        </p:nvSpPr>
        <p:spPr>
          <a:xfrm>
            <a:off x="2185988" y="1981200"/>
            <a:ext cx="457200" cy="320675"/>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1</a:t>
            </a:r>
          </a:p>
        </p:txBody>
      </p:sp>
      <p:sp>
        <p:nvSpPr>
          <p:cNvPr id="16" name="Pentagon 15"/>
          <p:cNvSpPr/>
          <p:nvPr/>
        </p:nvSpPr>
        <p:spPr>
          <a:xfrm>
            <a:off x="2185988" y="2678113"/>
            <a:ext cx="457200" cy="319087"/>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2</a:t>
            </a:r>
          </a:p>
        </p:txBody>
      </p:sp>
      <p:sp>
        <p:nvSpPr>
          <p:cNvPr id="17" name="Pentagon 16"/>
          <p:cNvSpPr/>
          <p:nvPr/>
        </p:nvSpPr>
        <p:spPr>
          <a:xfrm>
            <a:off x="2185988" y="3373438"/>
            <a:ext cx="457200" cy="320675"/>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3</a:t>
            </a:r>
          </a:p>
        </p:txBody>
      </p:sp>
      <p:sp>
        <p:nvSpPr>
          <p:cNvPr id="18" name="Pentagon 17"/>
          <p:cNvSpPr/>
          <p:nvPr/>
        </p:nvSpPr>
        <p:spPr>
          <a:xfrm>
            <a:off x="2185988" y="4070350"/>
            <a:ext cx="457200" cy="319088"/>
          </a:xfrm>
          <a:prstGeom prst="homePlate">
            <a:avLst/>
          </a:prstGeom>
          <a:solidFill>
            <a:srgbClr val="5F5F5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4</a:t>
            </a:r>
          </a:p>
        </p:txBody>
      </p:sp>
      <p:sp>
        <p:nvSpPr>
          <p:cNvPr id="19" name="Pentagon 18"/>
          <p:cNvSpPr/>
          <p:nvPr/>
        </p:nvSpPr>
        <p:spPr>
          <a:xfrm>
            <a:off x="2185988" y="4765675"/>
            <a:ext cx="457200" cy="320675"/>
          </a:xfrm>
          <a:prstGeom prst="homePlat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5</a:t>
            </a:r>
          </a:p>
        </p:txBody>
      </p:sp>
      <p:sp>
        <p:nvSpPr>
          <p:cNvPr id="2" name="Slide Number Placeholder 1"/>
          <p:cNvSpPr>
            <a:spLocks noGrp="1"/>
          </p:cNvSpPr>
          <p:nvPr>
            <p:ph type="sldNum" sz="quarter" idx="16"/>
          </p:nvPr>
        </p:nvSpPr>
        <p:spPr/>
        <p:txBody>
          <a:bodyPr/>
          <a:lstStyle/>
          <a:p>
            <a:pPr>
              <a:defRPr/>
            </a:pPr>
            <a:fld id="{B12E9E1E-9C5E-2B41-9B53-D8A09D1FBAE2}" type="slidenum">
              <a:rPr lang="en-US" smtClean="0"/>
              <a:pPr>
                <a:defRPr/>
              </a:pPr>
              <a:t>71</a:t>
            </a:fld>
            <a:endParaRPr lang="en-US"/>
          </a:p>
        </p:txBody>
      </p:sp>
    </p:spTree>
    <p:extLst>
      <p:ext uri="{BB962C8B-B14F-4D97-AF65-F5344CB8AC3E}">
        <p14:creationId xmlns:p14="http://schemas.microsoft.com/office/powerpoint/2010/main" val="41676140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SE 9 Support for HTTP/2</a:t>
            </a:r>
            <a:endParaRPr lang="en-US" dirty="0"/>
          </a:p>
        </p:txBody>
      </p:sp>
      <p:sp>
        <p:nvSpPr>
          <p:cNvPr id="5" name="Content Placeholder 4"/>
          <p:cNvSpPr>
            <a:spLocks noGrp="1"/>
          </p:cNvSpPr>
          <p:nvPr>
            <p:ph idx="1"/>
          </p:nvPr>
        </p:nvSpPr>
        <p:spPr/>
        <p:txBody>
          <a:bodyPr/>
          <a:lstStyle/>
          <a:p>
            <a:r>
              <a:rPr lang="en-US" dirty="0"/>
              <a:t>JEP 110 http://</a:t>
            </a:r>
            <a:r>
              <a:rPr lang="en-US" dirty="0" err="1"/>
              <a:t>openjdk.java.net</a:t>
            </a:r>
            <a:r>
              <a:rPr lang="en-US" dirty="0"/>
              <a:t>/</a:t>
            </a:r>
            <a:r>
              <a:rPr lang="en-US" dirty="0" err="1"/>
              <a:t>jeps</a:t>
            </a:r>
            <a:r>
              <a:rPr lang="en-US" dirty="0"/>
              <a:t>/</a:t>
            </a:r>
            <a:r>
              <a:rPr lang="en-US" dirty="0" smtClean="0"/>
              <a:t>110</a:t>
            </a:r>
          </a:p>
          <a:p>
            <a:r>
              <a:rPr lang="en-US" dirty="0" smtClean="0"/>
              <a:t>Easy to use API</a:t>
            </a:r>
          </a:p>
          <a:p>
            <a:r>
              <a:rPr lang="en-US" dirty="0" smtClean="0"/>
              <a:t>Covers only the most common use cases</a:t>
            </a:r>
          </a:p>
          <a:p>
            <a:r>
              <a:rPr lang="en-US" dirty="0" smtClean="0"/>
              <a:t>Supports both HTTP/1.1 and 2</a:t>
            </a:r>
          </a:p>
          <a:p>
            <a:r>
              <a:rPr lang="en-US" dirty="0" smtClean="0"/>
              <a:t>Builds on Java API classes going back to Java 1.2!</a:t>
            </a:r>
          </a:p>
        </p:txBody>
      </p:sp>
      <p:sp>
        <p:nvSpPr>
          <p:cNvPr id="3" name="Slide Number Placeholder 2"/>
          <p:cNvSpPr>
            <a:spLocks noGrp="1"/>
          </p:cNvSpPr>
          <p:nvPr>
            <p:ph type="sldNum" sz="quarter" idx="12"/>
          </p:nvPr>
        </p:nvSpPr>
        <p:spPr/>
        <p:txBody>
          <a:bodyPr/>
          <a:lstStyle/>
          <a:p>
            <a:pPr>
              <a:defRPr/>
            </a:pPr>
            <a:fld id="{4E91C256-3D92-7A46-9D36-F862E12C8CE3}" type="slidenum">
              <a:rPr lang="en-US" smtClean="0"/>
              <a:pPr>
                <a:defRPr/>
              </a:pPr>
              <a:t>72</a:t>
            </a:fld>
            <a:endParaRPr lang="en-US"/>
          </a:p>
        </p:txBody>
      </p:sp>
    </p:spTree>
    <p:extLst>
      <p:ext uri="{BB962C8B-B14F-4D97-AF65-F5344CB8AC3E}">
        <p14:creationId xmlns:p14="http://schemas.microsoft.com/office/powerpoint/2010/main" val="32269546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SE 9 Support for HTTP/2</a:t>
            </a:r>
            <a:endParaRPr lang="en-US" dirty="0"/>
          </a:p>
        </p:txBody>
      </p:sp>
      <p:sp>
        <p:nvSpPr>
          <p:cNvPr id="3" name="Slide Number Placeholder 2"/>
          <p:cNvSpPr>
            <a:spLocks noGrp="1"/>
          </p:cNvSpPr>
          <p:nvPr>
            <p:ph type="sldNum" sz="quarter" idx="12"/>
          </p:nvPr>
        </p:nvSpPr>
        <p:spPr/>
        <p:txBody>
          <a:bodyPr/>
          <a:lstStyle/>
          <a:p>
            <a:pPr>
              <a:defRPr/>
            </a:pPr>
            <a:fld id="{4E91C256-3D92-7A46-9D36-F862E12C8CE3}" type="slidenum">
              <a:rPr lang="en-US" smtClean="0"/>
              <a:pPr>
                <a:defRPr/>
              </a:pPr>
              <a:t>73</a:t>
            </a:fld>
            <a:endParaRPr lang="en-US"/>
          </a:p>
        </p:txBody>
      </p:sp>
      <p:sp>
        <p:nvSpPr>
          <p:cNvPr id="6" name="Rectangle 5"/>
          <p:cNvSpPr/>
          <p:nvPr/>
        </p:nvSpPr>
        <p:spPr bwMode="gray">
          <a:xfrm>
            <a:off x="820853" y="1656439"/>
            <a:ext cx="3893740" cy="1203232"/>
          </a:xfrm>
          <a:prstGeom prst="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dirty="0" err="1" smtClean="0">
                <a:solidFill>
                  <a:schemeClr val="tx1"/>
                </a:solidFill>
              </a:rPr>
              <a:t>HttpClient</a:t>
            </a:r>
            <a:endParaRPr lang="en-US" sz="4000" dirty="0" smtClean="0">
              <a:solidFill>
                <a:schemeClr val="tx1"/>
              </a:solidFill>
            </a:endParaRPr>
          </a:p>
        </p:txBody>
      </p:sp>
      <p:sp>
        <p:nvSpPr>
          <p:cNvPr id="4" name="Rectangle 3"/>
          <p:cNvSpPr/>
          <p:nvPr/>
        </p:nvSpPr>
        <p:spPr bwMode="gray">
          <a:xfrm>
            <a:off x="835566" y="1671154"/>
            <a:ext cx="3893740" cy="1203232"/>
          </a:xfrm>
          <a:prstGeom prst="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dirty="0" err="1" smtClean="0">
                <a:solidFill>
                  <a:schemeClr val="tx1"/>
                </a:solidFill>
              </a:rPr>
              <a:t>HttpClient.Builder</a:t>
            </a:r>
            <a:endParaRPr lang="en-US" sz="4000" dirty="0" smtClean="0">
              <a:solidFill>
                <a:schemeClr val="tx1"/>
              </a:solidFill>
            </a:endParaRPr>
          </a:p>
        </p:txBody>
      </p:sp>
      <p:sp>
        <p:nvSpPr>
          <p:cNvPr id="7" name="Rectangle 6"/>
          <p:cNvSpPr/>
          <p:nvPr/>
        </p:nvSpPr>
        <p:spPr bwMode="gray">
          <a:xfrm>
            <a:off x="2258028" y="3394437"/>
            <a:ext cx="4610328" cy="1203232"/>
          </a:xfrm>
          <a:prstGeom prst="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dirty="0" err="1" smtClean="0">
                <a:solidFill>
                  <a:schemeClr val="tx1"/>
                </a:solidFill>
              </a:rPr>
              <a:t>HttpRequest.Builder</a:t>
            </a:r>
            <a:endParaRPr lang="en-US" sz="4000" dirty="0" smtClean="0">
              <a:solidFill>
                <a:schemeClr val="tx1"/>
              </a:solidFill>
            </a:endParaRPr>
          </a:p>
        </p:txBody>
      </p:sp>
      <p:sp>
        <p:nvSpPr>
          <p:cNvPr id="8" name="Rectangle 7"/>
          <p:cNvSpPr/>
          <p:nvPr/>
        </p:nvSpPr>
        <p:spPr bwMode="gray">
          <a:xfrm>
            <a:off x="3864320" y="5034160"/>
            <a:ext cx="4610328" cy="1203232"/>
          </a:xfrm>
          <a:prstGeom prst="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dirty="0" err="1" smtClean="0">
                <a:solidFill>
                  <a:schemeClr val="tx1"/>
                </a:solidFill>
              </a:rPr>
              <a:t>HttpRequest</a:t>
            </a:r>
            <a:endParaRPr lang="en-US" sz="4000" dirty="0" smtClean="0">
              <a:solidFill>
                <a:schemeClr val="tx1"/>
              </a:solidFill>
            </a:endParaRPr>
          </a:p>
        </p:txBody>
      </p:sp>
      <p:sp>
        <p:nvSpPr>
          <p:cNvPr id="10" name="Rectangle 9"/>
          <p:cNvSpPr/>
          <p:nvPr/>
        </p:nvSpPr>
        <p:spPr>
          <a:xfrm>
            <a:off x="9896619" y="1480015"/>
            <a:ext cx="851515" cy="584776"/>
          </a:xfrm>
          <a:prstGeom prst="rect">
            <a:avLst/>
          </a:prstGeom>
          <a:noFill/>
          <a:ln>
            <a:solidFill>
              <a:schemeClr val="tx1"/>
            </a:solidFill>
          </a:ln>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GET</a:t>
            </a:r>
            <a:endParaRPr lang="en-US"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bwMode="gray">
          <a:xfrm>
            <a:off x="3866318" y="5019445"/>
            <a:ext cx="4610328" cy="1203232"/>
          </a:xfrm>
          <a:prstGeom prst="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4000" dirty="0" err="1" smtClean="0">
                <a:solidFill>
                  <a:schemeClr val="tx1"/>
                </a:solidFill>
              </a:rPr>
              <a:t>HttpRequest</a:t>
            </a:r>
            <a:endParaRPr lang="en-US" sz="4000" dirty="0" smtClean="0">
              <a:solidFill>
                <a:schemeClr val="tx1"/>
              </a:solidFill>
            </a:endParaRPr>
          </a:p>
        </p:txBody>
      </p:sp>
      <p:sp>
        <p:nvSpPr>
          <p:cNvPr id="12" name="Rectangle 11"/>
          <p:cNvSpPr/>
          <p:nvPr/>
        </p:nvSpPr>
        <p:spPr>
          <a:xfrm>
            <a:off x="10969702" y="2852364"/>
            <a:ext cx="1082348" cy="584776"/>
          </a:xfrm>
          <a:prstGeom prst="rect">
            <a:avLst/>
          </a:prstGeom>
          <a:noFill/>
          <a:ln>
            <a:solidFill>
              <a:schemeClr val="tx1"/>
            </a:solidFill>
          </a:ln>
        </p:spPr>
        <p:txBody>
          <a:bodyPr wrap="none" lIns="91440" tIns="45720" rIns="91440" bIns="45720">
            <a:spAutoFit/>
          </a:bodyPr>
          <a:lstStyle/>
          <a:p>
            <a:pPr algn="ctr"/>
            <a:r>
              <a:rPr lang="en-US" sz="3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POST</a:t>
            </a:r>
            <a:endParaRPr lang="en-US" sz="3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2488255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5.70758E-7 -1.73309E-6 L 0.11663 0.24861 " pathEditMode="relative" rAng="0" ptsTypes="AA">
                                      <p:cBhvr>
                                        <p:cTn id="6" dur="2000" fill="hold"/>
                                        <p:tgtEl>
                                          <p:spTgt spid="6"/>
                                        </p:tgtEl>
                                        <p:attrNameLst>
                                          <p:attrName>ppt_x</p:attrName>
                                          <p:attrName>ppt_y</p:attrName>
                                        </p:attrNameLst>
                                      </p:cBhvr>
                                      <p:rCtr x="5825" y="12419"/>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1" nodeType="clickEffect">
                                  <p:stCondLst>
                                    <p:cond delay="0"/>
                                  </p:stCondLst>
                                  <p:childTnLst>
                                    <p:animMotion origin="layout" path="M 0 0 L 0.13161 0.24143 " pathEditMode="relative" ptsTypes="AA">
                                      <p:cBhvr>
                                        <p:cTn id="15" dur="2000" fill="hold"/>
                                        <p:tgtEl>
                                          <p:spTgt spid="7"/>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1" nodeType="clickEffect">
                                  <p:stCondLst>
                                    <p:cond delay="0"/>
                                  </p:stCondLst>
                                  <p:childTnLst>
                                    <p:animMotion origin="layout" path="M -0.00026 0.00208 L 0.11623 -0.51506 " pathEditMode="relative" rAng="0" ptsTypes="AA">
                                      <p:cBhvr>
                                        <p:cTn id="24" dur="2000" fill="hold"/>
                                        <p:tgtEl>
                                          <p:spTgt spid="8"/>
                                        </p:tgtEl>
                                        <p:attrNameLst>
                                          <p:attrName>ppt_x</p:attrName>
                                          <p:attrName>ppt_y</p:attrName>
                                        </p:attrNameLst>
                                      </p:cBhvr>
                                      <p:rCtr x="5825" y="-25857"/>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grpId="1" nodeType="clickEffect">
                                  <p:stCondLst>
                                    <p:cond delay="0"/>
                                  </p:stCondLst>
                                  <p:childTnLst>
                                    <p:animMotion origin="layout" path="M -4.57649E-6 3.88323E-6 L 0.20576 -0.31488 " pathEditMode="relative" rAng="0" ptsTypes="AA">
                                      <p:cBhvr>
                                        <p:cTn id="37" dur="2000" fill="hold"/>
                                        <p:tgtEl>
                                          <p:spTgt spid="11"/>
                                        </p:tgtEl>
                                        <p:attrNameLst>
                                          <p:attrName>ppt_x</p:attrName>
                                          <p:attrName>ppt_y</p:attrName>
                                        </p:attrNameLst>
                                      </p:cBhvr>
                                      <p:rCtr x="10281" y="-15755"/>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10" grpId="0" animBg="1"/>
      <p:bldP spid="11" grpId="0" animBg="1"/>
      <p:bldP spid="11" grpId="1"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SE 9 Support for HTTP/2</a:t>
            </a:r>
            <a:endParaRPr lang="en-US" dirty="0"/>
          </a:p>
        </p:txBody>
      </p:sp>
      <p:sp>
        <p:nvSpPr>
          <p:cNvPr id="5" name="Content Placeholder 4"/>
          <p:cNvSpPr>
            <a:spLocks noGrp="1"/>
          </p:cNvSpPr>
          <p:nvPr>
            <p:ph idx="1"/>
          </p:nvPr>
        </p:nvSpPr>
        <p:spPr/>
        <p:txBody>
          <a:bodyPr/>
          <a:lstStyle/>
          <a:p>
            <a:r>
              <a:rPr lang="en-US" dirty="0" smtClean="0"/>
              <a:t>A handful of classes</a:t>
            </a:r>
          </a:p>
          <a:p>
            <a:pPr lvl="1"/>
            <a:r>
              <a:rPr lang="en-US" dirty="0" err="1" smtClean="0"/>
              <a:t>HttpClient</a:t>
            </a:r>
            <a:r>
              <a:rPr lang="en-US" dirty="0" smtClean="0"/>
              <a:t>, built by </a:t>
            </a:r>
            <a:r>
              <a:rPr lang="en-US" dirty="0" err="1" smtClean="0"/>
              <a:t>HttpClient.Builder</a:t>
            </a:r>
            <a:endParaRPr lang="en-US" dirty="0" smtClean="0"/>
          </a:p>
          <a:p>
            <a:pPr lvl="2"/>
            <a:r>
              <a:rPr lang="en-US" dirty="0" smtClean="0"/>
              <a:t>Holds information for creating one or more </a:t>
            </a:r>
            <a:r>
              <a:rPr lang="en-US" dirty="0" err="1" smtClean="0"/>
              <a:t>HttpRequests</a:t>
            </a:r>
            <a:endParaRPr lang="en-US" dirty="0" smtClean="0"/>
          </a:p>
          <a:p>
            <a:pPr lvl="1"/>
            <a:r>
              <a:rPr lang="en-US" dirty="0" err="1" smtClean="0"/>
              <a:t>HttpRequest</a:t>
            </a:r>
            <a:r>
              <a:rPr lang="en-US" dirty="0" smtClean="0"/>
              <a:t>, built by </a:t>
            </a:r>
            <a:r>
              <a:rPr lang="en-US" dirty="0" err="1" smtClean="0"/>
              <a:t>HttpRequest.Builder</a:t>
            </a:r>
            <a:endParaRPr lang="en-US" dirty="0"/>
          </a:p>
          <a:p>
            <a:pPr lvl="2"/>
            <a:r>
              <a:rPr lang="en-US" dirty="0" smtClean="0"/>
              <a:t>one request/response interaction</a:t>
            </a:r>
          </a:p>
          <a:p>
            <a:pPr lvl="1"/>
            <a:r>
              <a:rPr lang="en-US" dirty="0" err="1" smtClean="0"/>
              <a:t>HttpResponse</a:t>
            </a:r>
            <a:endParaRPr lang="en-US" dirty="0" smtClean="0"/>
          </a:p>
          <a:p>
            <a:pPr lvl="1"/>
            <a:r>
              <a:rPr lang="en-US" dirty="0" smtClean="0"/>
              <a:t>Body Processors</a:t>
            </a:r>
          </a:p>
          <a:p>
            <a:pPr lvl="2"/>
            <a:r>
              <a:rPr lang="en-US" dirty="0" err="1" smtClean="0"/>
              <a:t>HttpRequestBodyProcessor</a:t>
            </a:r>
            <a:endParaRPr lang="en-US" dirty="0" smtClean="0"/>
          </a:p>
          <a:p>
            <a:pPr lvl="2"/>
            <a:r>
              <a:rPr lang="en-US" dirty="0" err="1" smtClean="0"/>
              <a:t>HttpResponseBodyProcessor</a:t>
            </a:r>
            <a:endParaRPr lang="en-US" dirty="0" smtClean="0"/>
          </a:p>
        </p:txBody>
      </p:sp>
      <p:sp>
        <p:nvSpPr>
          <p:cNvPr id="3" name="Text Placeholder 2"/>
          <p:cNvSpPr>
            <a:spLocks noGrp="1"/>
          </p:cNvSpPr>
          <p:nvPr>
            <p:ph type="body" sz="quarter" idx="13"/>
          </p:nvPr>
        </p:nvSpPr>
        <p:spPr/>
        <p:txBody>
          <a:bodyPr/>
          <a:lstStyle/>
          <a:p>
            <a:r>
              <a:rPr lang="en-US" dirty="0" smtClean="0"/>
              <a:t>Small footprint</a:t>
            </a:r>
            <a:endParaRPr lang="en-US" dirty="0"/>
          </a:p>
        </p:txBody>
      </p:sp>
      <p:sp>
        <p:nvSpPr>
          <p:cNvPr id="4" name="Slide Number Placeholder 3"/>
          <p:cNvSpPr>
            <a:spLocks noGrp="1"/>
          </p:cNvSpPr>
          <p:nvPr>
            <p:ph type="sldNum" sz="quarter" idx="16"/>
          </p:nvPr>
        </p:nvSpPr>
        <p:spPr/>
        <p:txBody>
          <a:bodyPr/>
          <a:lstStyle/>
          <a:p>
            <a:pPr>
              <a:defRPr/>
            </a:pPr>
            <a:fld id="{6624C6AC-8D69-A946-B2C7-330C96B93F97}" type="slidenum">
              <a:rPr lang="en-US" smtClean="0"/>
              <a:pPr>
                <a:defRPr/>
              </a:pPr>
              <a:t>74</a:t>
            </a:fld>
            <a:endParaRPr lang="en-US"/>
          </a:p>
        </p:txBody>
      </p:sp>
    </p:spTree>
    <p:extLst>
      <p:ext uri="{BB962C8B-B14F-4D97-AF65-F5344CB8AC3E}">
        <p14:creationId xmlns:p14="http://schemas.microsoft.com/office/powerpoint/2010/main" val="34311474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SE 9 Support for HTTP/2</a:t>
            </a:r>
            <a:endParaRPr lang="en-US" dirty="0"/>
          </a:p>
        </p:txBody>
      </p:sp>
      <p:sp>
        <p:nvSpPr>
          <p:cNvPr id="5" name="Content Placeholder 4"/>
          <p:cNvSpPr>
            <a:spLocks noGrp="1"/>
          </p:cNvSpPr>
          <p:nvPr>
            <p:ph idx="1"/>
          </p:nvPr>
        </p:nvSpPr>
        <p:spPr/>
        <p:txBody>
          <a:bodyPr/>
          <a:lstStyle/>
          <a:p>
            <a:r>
              <a:rPr lang="en-US" dirty="0" smtClean="0"/>
              <a:t>Blocking mode: one thread per request/response</a:t>
            </a:r>
          </a:p>
          <a:p>
            <a:pPr lvl="1"/>
            <a:r>
              <a:rPr lang="en-US" dirty="0" smtClean="0"/>
              <a:t>send request</a:t>
            </a:r>
          </a:p>
          <a:p>
            <a:pPr lvl="1"/>
            <a:r>
              <a:rPr lang="en-US" dirty="0" smtClean="0"/>
              <a:t>get response</a:t>
            </a:r>
          </a:p>
          <a:p>
            <a:r>
              <a:rPr lang="en-US" dirty="0" smtClean="0"/>
              <a:t>Non-blocking mode</a:t>
            </a:r>
          </a:p>
          <a:p>
            <a:pPr lvl="1"/>
            <a:r>
              <a:rPr lang="en-US" dirty="0" smtClean="0"/>
              <a:t>Using </a:t>
            </a:r>
            <a:r>
              <a:rPr lang="en-US" dirty="0" err="1" smtClean="0"/>
              <a:t>ExecutorService</a:t>
            </a:r>
            <a:r>
              <a:rPr lang="en-US" dirty="0" smtClean="0"/>
              <a:t> and </a:t>
            </a:r>
            <a:r>
              <a:rPr lang="en-US" dirty="0" err="1" smtClean="0"/>
              <a:t>CompletableFuture</a:t>
            </a:r>
            <a:endParaRPr lang="en-US" dirty="0" smtClean="0"/>
          </a:p>
          <a:p>
            <a:pPr lvl="1"/>
            <a:r>
              <a:rPr lang="en-US" dirty="0" smtClean="0"/>
              <a:t>Full support for HTTP/2 Server Push</a:t>
            </a:r>
          </a:p>
          <a:p>
            <a:endParaRPr lang="en-US" dirty="0" smtClean="0"/>
          </a:p>
          <a:p>
            <a:pPr lvl="1"/>
            <a:endParaRPr lang="en-US" dirty="0" smtClean="0"/>
          </a:p>
        </p:txBody>
      </p:sp>
      <p:sp>
        <p:nvSpPr>
          <p:cNvPr id="3" name="Text Placeholder 2"/>
          <p:cNvSpPr>
            <a:spLocks noGrp="1"/>
          </p:cNvSpPr>
          <p:nvPr>
            <p:ph type="body" sz="quarter" idx="13"/>
          </p:nvPr>
        </p:nvSpPr>
        <p:spPr/>
        <p:txBody>
          <a:bodyPr/>
          <a:lstStyle/>
          <a:p>
            <a:r>
              <a:rPr lang="en-US" dirty="0" smtClean="0"/>
              <a:t>Small footprint</a:t>
            </a:r>
            <a:endParaRPr lang="en-US" dirty="0"/>
          </a:p>
        </p:txBody>
      </p:sp>
      <p:sp>
        <p:nvSpPr>
          <p:cNvPr id="4" name="Slide Number Placeholder 3"/>
          <p:cNvSpPr>
            <a:spLocks noGrp="1"/>
          </p:cNvSpPr>
          <p:nvPr>
            <p:ph type="sldNum" sz="quarter" idx="16"/>
          </p:nvPr>
        </p:nvSpPr>
        <p:spPr/>
        <p:txBody>
          <a:bodyPr/>
          <a:lstStyle/>
          <a:p>
            <a:pPr>
              <a:defRPr/>
            </a:pPr>
            <a:fld id="{6624C6AC-8D69-A946-B2C7-330C96B93F97}" type="slidenum">
              <a:rPr lang="en-US" smtClean="0"/>
              <a:pPr>
                <a:defRPr/>
              </a:pPr>
              <a:t>75</a:t>
            </a:fld>
            <a:endParaRPr lang="en-US"/>
          </a:p>
        </p:txBody>
      </p:sp>
    </p:spTree>
    <p:extLst>
      <p:ext uri="{BB962C8B-B14F-4D97-AF65-F5344CB8AC3E}">
        <p14:creationId xmlns:p14="http://schemas.microsoft.com/office/powerpoint/2010/main" val="5701840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SE 9 Support for HTTP/2</a:t>
            </a:r>
            <a:endParaRPr lang="en-US" dirty="0"/>
          </a:p>
        </p:txBody>
      </p:sp>
      <p:sp>
        <p:nvSpPr>
          <p:cNvPr id="5" name="Content Placeholder 4"/>
          <p:cNvSpPr>
            <a:spLocks noGrp="1"/>
          </p:cNvSpPr>
          <p:nvPr>
            <p:ph idx="1"/>
          </p:nvPr>
        </p:nvSpPr>
        <p:spPr/>
        <p:txBody>
          <a:bodyPr/>
          <a:lstStyle/>
          <a:p>
            <a:r>
              <a:rPr lang="en-US" dirty="0" smtClean="0"/>
              <a:t>Negotiation of HTTP/2 from 1.1</a:t>
            </a:r>
          </a:p>
          <a:p>
            <a:pPr lvl="1"/>
            <a:r>
              <a:rPr lang="en-US" dirty="0" smtClean="0"/>
              <a:t>ALPN or plaintext</a:t>
            </a:r>
          </a:p>
          <a:p>
            <a:r>
              <a:rPr lang="en-US" dirty="0" smtClean="0"/>
              <a:t>Server Push</a:t>
            </a:r>
          </a:p>
          <a:p>
            <a:pPr lvl="1"/>
            <a:r>
              <a:rPr lang="en-US" dirty="0" smtClean="0"/>
              <a:t>Support for PUSH_PROMISE frames</a:t>
            </a:r>
          </a:p>
          <a:p>
            <a:r>
              <a:rPr lang="en-US" smtClean="0"/>
              <a:t>HPACK parameters</a:t>
            </a:r>
            <a:endParaRPr lang="en-US" dirty="0" smtClean="0"/>
          </a:p>
          <a:p>
            <a:endParaRPr lang="en-US" dirty="0" smtClean="0"/>
          </a:p>
          <a:p>
            <a:pPr lvl="1"/>
            <a:endParaRPr lang="en-US" dirty="0" smtClean="0"/>
          </a:p>
          <a:p>
            <a:endParaRPr lang="en-US" dirty="0" smtClean="0"/>
          </a:p>
          <a:p>
            <a:pPr lvl="1"/>
            <a:endParaRPr lang="en-US" dirty="0" smtClean="0"/>
          </a:p>
        </p:txBody>
      </p:sp>
      <p:sp>
        <p:nvSpPr>
          <p:cNvPr id="3" name="Text Placeholder 2"/>
          <p:cNvSpPr>
            <a:spLocks noGrp="1"/>
          </p:cNvSpPr>
          <p:nvPr>
            <p:ph type="body" sz="quarter" idx="13"/>
          </p:nvPr>
        </p:nvSpPr>
        <p:spPr/>
        <p:txBody>
          <a:bodyPr/>
          <a:lstStyle/>
          <a:p>
            <a:r>
              <a:rPr lang="en-US" dirty="0" smtClean="0"/>
              <a:t>HTTP/2 features</a:t>
            </a:r>
            <a:endParaRPr lang="en-US" dirty="0"/>
          </a:p>
        </p:txBody>
      </p:sp>
      <p:sp>
        <p:nvSpPr>
          <p:cNvPr id="4" name="Slide Number Placeholder 3"/>
          <p:cNvSpPr>
            <a:spLocks noGrp="1"/>
          </p:cNvSpPr>
          <p:nvPr>
            <p:ph type="sldNum" sz="quarter" idx="16"/>
          </p:nvPr>
        </p:nvSpPr>
        <p:spPr/>
        <p:txBody>
          <a:bodyPr/>
          <a:lstStyle/>
          <a:p>
            <a:pPr>
              <a:defRPr/>
            </a:pPr>
            <a:fld id="{6624C6AC-8D69-A946-B2C7-330C96B93F97}" type="slidenum">
              <a:rPr lang="en-US" smtClean="0"/>
              <a:pPr>
                <a:defRPr/>
              </a:pPr>
              <a:t>76</a:t>
            </a:fld>
            <a:endParaRPr lang="en-US"/>
          </a:p>
        </p:txBody>
      </p:sp>
    </p:spTree>
    <p:extLst>
      <p:ext uri="{BB962C8B-B14F-4D97-AF65-F5344CB8AC3E}">
        <p14:creationId xmlns:p14="http://schemas.microsoft.com/office/powerpoint/2010/main" val="27850081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dirty="0" smtClean="0">
                <a:latin typeface="Calibri" charset="0"/>
              </a:rPr>
              <a:t>Our Plan for Your Time Investment</a:t>
            </a:r>
            <a:endParaRPr lang="en-US" dirty="0">
              <a:latin typeface="Calibri" charset="0"/>
            </a:endParaRPr>
          </a:p>
        </p:txBody>
      </p:sp>
      <p:sp>
        <p:nvSpPr>
          <p:cNvPr id="55298" name="Content Placeholder 2"/>
          <p:cNvSpPr>
            <a:spLocks noGrp="1"/>
          </p:cNvSpPr>
          <p:nvPr>
            <p:ph idx="13"/>
          </p:nvPr>
        </p:nvSpPr>
        <p:spPr>
          <a:xfrm>
            <a:off x="2795588" y="1981200"/>
            <a:ext cx="8861425" cy="3962400"/>
          </a:xfrm>
        </p:spPr>
        <p:txBody>
          <a:bodyPr/>
          <a:lstStyle/>
          <a:p>
            <a:r>
              <a:rPr lang="en-US" dirty="0" smtClean="0">
                <a:solidFill>
                  <a:srgbClr val="CCCCCC"/>
                </a:solidFill>
                <a:latin typeface="Calibri" charset="0"/>
              </a:rPr>
              <a:t>Why HTTP/2?</a:t>
            </a:r>
            <a:endParaRPr lang="en-US" dirty="0">
              <a:solidFill>
                <a:srgbClr val="CCCCCC"/>
              </a:solidFill>
              <a:latin typeface="Calibri" charset="0"/>
            </a:endParaRPr>
          </a:p>
          <a:p>
            <a:r>
              <a:rPr lang="en-US" dirty="0" smtClean="0">
                <a:solidFill>
                  <a:srgbClr val="CCCCCC"/>
                </a:solidFill>
                <a:latin typeface="Calibri" charset="0"/>
              </a:rPr>
              <a:t>HTTP/2 Big Features</a:t>
            </a:r>
            <a:endParaRPr lang="en-US" dirty="0">
              <a:solidFill>
                <a:srgbClr val="CCCCCC"/>
              </a:solidFill>
              <a:latin typeface="Calibri" charset="0"/>
            </a:endParaRPr>
          </a:p>
          <a:p>
            <a:r>
              <a:rPr lang="en-US" dirty="0" smtClean="0">
                <a:solidFill>
                  <a:srgbClr val="CCCCCC"/>
                </a:solidFill>
                <a:latin typeface="Calibri" charset="0"/>
              </a:rPr>
              <a:t>How Servlet Might Expose These Features</a:t>
            </a:r>
            <a:endParaRPr lang="en-US" dirty="0">
              <a:solidFill>
                <a:srgbClr val="CCCCCC"/>
              </a:solidFill>
              <a:latin typeface="Calibri" charset="0"/>
            </a:endParaRPr>
          </a:p>
          <a:p>
            <a:r>
              <a:rPr lang="en-US" dirty="0" smtClean="0">
                <a:solidFill>
                  <a:srgbClr val="CCCCCC"/>
                </a:solidFill>
                <a:latin typeface="Calibri" charset="0"/>
              </a:rPr>
              <a:t>Java SE 9 Support for HTTP/2</a:t>
            </a:r>
            <a:endParaRPr lang="en-US" dirty="0">
              <a:solidFill>
                <a:srgbClr val="CCCCCC"/>
              </a:solidFill>
              <a:latin typeface="Calibri" charset="0"/>
            </a:endParaRPr>
          </a:p>
          <a:p>
            <a:r>
              <a:rPr lang="en-US" dirty="0" smtClean="0">
                <a:solidFill>
                  <a:srgbClr val="5F5F5F"/>
                </a:solidFill>
                <a:latin typeface="Calibri" charset="0"/>
              </a:rPr>
              <a:t>Summary and Current Status</a:t>
            </a:r>
            <a:endParaRPr lang="en-US" dirty="0">
              <a:solidFill>
                <a:srgbClr val="5F5F5F"/>
              </a:solidFill>
              <a:latin typeface="Calibri" charset="0"/>
            </a:endParaRPr>
          </a:p>
        </p:txBody>
      </p:sp>
      <p:sp>
        <p:nvSpPr>
          <p:cNvPr id="6" name="Pentagon 5"/>
          <p:cNvSpPr/>
          <p:nvPr/>
        </p:nvSpPr>
        <p:spPr>
          <a:xfrm>
            <a:off x="2185988" y="1981200"/>
            <a:ext cx="457200" cy="320675"/>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1</a:t>
            </a:r>
          </a:p>
        </p:txBody>
      </p:sp>
      <p:sp>
        <p:nvSpPr>
          <p:cNvPr id="16" name="Pentagon 15"/>
          <p:cNvSpPr/>
          <p:nvPr/>
        </p:nvSpPr>
        <p:spPr>
          <a:xfrm>
            <a:off x="2185988" y="2678113"/>
            <a:ext cx="457200" cy="319087"/>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dirty="0">
                <a:solidFill>
                  <a:schemeClr val="bg1"/>
                </a:solidFill>
              </a:rPr>
              <a:t>2</a:t>
            </a:r>
          </a:p>
        </p:txBody>
      </p:sp>
      <p:sp>
        <p:nvSpPr>
          <p:cNvPr id="17" name="Pentagon 16"/>
          <p:cNvSpPr/>
          <p:nvPr/>
        </p:nvSpPr>
        <p:spPr>
          <a:xfrm>
            <a:off x="2185988" y="3373438"/>
            <a:ext cx="457200" cy="320675"/>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3</a:t>
            </a:r>
          </a:p>
        </p:txBody>
      </p:sp>
      <p:sp>
        <p:nvSpPr>
          <p:cNvPr id="18" name="Pentagon 17"/>
          <p:cNvSpPr/>
          <p:nvPr/>
        </p:nvSpPr>
        <p:spPr>
          <a:xfrm>
            <a:off x="2185988" y="4070350"/>
            <a:ext cx="457200" cy="319088"/>
          </a:xfrm>
          <a:prstGeom prst="homePlate">
            <a:avLst/>
          </a:prstGeom>
          <a:solidFill>
            <a:srgbClr val="BBCAD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4</a:t>
            </a:r>
          </a:p>
        </p:txBody>
      </p:sp>
      <p:sp>
        <p:nvSpPr>
          <p:cNvPr id="19" name="Pentagon 18"/>
          <p:cNvSpPr/>
          <p:nvPr/>
        </p:nvSpPr>
        <p:spPr>
          <a:xfrm>
            <a:off x="2185988" y="4765675"/>
            <a:ext cx="457200" cy="320675"/>
          </a:xfrm>
          <a:prstGeom prst="homePlate">
            <a:avLst/>
          </a:prstGeom>
          <a:solidFill>
            <a:srgbClr val="5F5F5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90000"/>
              </a:lnSpc>
              <a:spcBef>
                <a:spcPts val="0"/>
              </a:spcBef>
              <a:spcAft>
                <a:spcPts val="0"/>
              </a:spcAft>
              <a:defRPr/>
            </a:pPr>
            <a:r>
              <a:rPr lang="en-US" sz="1600" b="1">
                <a:solidFill>
                  <a:schemeClr val="bg1"/>
                </a:solidFill>
              </a:rPr>
              <a:t>5</a:t>
            </a:r>
          </a:p>
        </p:txBody>
      </p:sp>
      <p:sp>
        <p:nvSpPr>
          <p:cNvPr id="2" name="Slide Number Placeholder 1"/>
          <p:cNvSpPr>
            <a:spLocks noGrp="1"/>
          </p:cNvSpPr>
          <p:nvPr>
            <p:ph type="sldNum" sz="quarter" idx="16"/>
          </p:nvPr>
        </p:nvSpPr>
        <p:spPr/>
        <p:txBody>
          <a:bodyPr/>
          <a:lstStyle/>
          <a:p>
            <a:pPr>
              <a:defRPr/>
            </a:pPr>
            <a:fld id="{B12E9E1E-9C5E-2B41-9B53-D8A09D1FBAE2}" type="slidenum">
              <a:rPr lang="en-US" smtClean="0"/>
              <a:pPr>
                <a:defRPr/>
              </a:pPr>
              <a:t>77</a:t>
            </a:fld>
            <a:endParaRPr lang="en-US"/>
          </a:p>
        </p:txBody>
      </p:sp>
    </p:spTree>
    <p:extLst>
      <p:ext uri="{BB962C8B-B14F-4D97-AF65-F5344CB8AC3E}">
        <p14:creationId xmlns:p14="http://schemas.microsoft.com/office/powerpoint/2010/main" val="37890953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smtClean="0">
                <a:latin typeface="Calibri" charset="0"/>
              </a:rPr>
              <a:t>Summary and Current Status</a:t>
            </a:r>
            <a:endParaRPr lang="en-US" dirty="0">
              <a:latin typeface="Calibri" charset="0"/>
            </a:endParaRPr>
          </a:p>
        </p:txBody>
      </p:sp>
      <p:sp>
        <p:nvSpPr>
          <p:cNvPr id="3" name="Content Placeholder 2"/>
          <p:cNvSpPr>
            <a:spLocks noGrp="1"/>
          </p:cNvSpPr>
          <p:nvPr>
            <p:ph idx="1"/>
          </p:nvPr>
        </p:nvSpPr>
        <p:spPr/>
        <p:txBody>
          <a:bodyPr/>
          <a:lstStyle/>
          <a:p>
            <a:r>
              <a:rPr lang="en-US" dirty="0" smtClean="0"/>
              <a:t>Servlet 4.0 brings HTTP/2 to Java EE</a:t>
            </a:r>
          </a:p>
          <a:p>
            <a:pPr lvl="1"/>
            <a:r>
              <a:rPr lang="en-US" dirty="0" smtClean="0"/>
              <a:t>100% compliant implementation of HTTP/2</a:t>
            </a:r>
          </a:p>
          <a:p>
            <a:pPr lvl="1"/>
            <a:r>
              <a:rPr lang="en-US" dirty="0" smtClean="0"/>
              <a:t>Expose key features to the API</a:t>
            </a:r>
          </a:p>
          <a:p>
            <a:pPr lvl="2"/>
            <a:r>
              <a:rPr lang="en-US" dirty="0" smtClean="0"/>
              <a:t>Server Push</a:t>
            </a:r>
          </a:p>
          <a:p>
            <a:pPr lvl="2"/>
            <a:r>
              <a:rPr lang="en-US" dirty="0" smtClean="0"/>
              <a:t>Stream Prioritization</a:t>
            </a:r>
          </a:p>
          <a:p>
            <a:pPr lvl="2"/>
            <a:r>
              <a:rPr lang="en-US" dirty="0" smtClean="0"/>
              <a:t>Request/Response multiplexing</a:t>
            </a:r>
          </a:p>
          <a:p>
            <a:endParaRPr lang="en-US" dirty="0" smtClean="0"/>
          </a:p>
          <a:p>
            <a:pPr lvl="2"/>
            <a:endParaRPr lang="en-US" dirty="0"/>
          </a:p>
        </p:txBody>
      </p:sp>
      <p:sp>
        <p:nvSpPr>
          <p:cNvPr id="2" name="Slide Number Placeholder 1"/>
          <p:cNvSpPr>
            <a:spLocks noGrp="1"/>
          </p:cNvSpPr>
          <p:nvPr>
            <p:ph type="sldNum" sz="quarter" idx="12"/>
          </p:nvPr>
        </p:nvSpPr>
        <p:spPr/>
        <p:txBody>
          <a:bodyPr/>
          <a:lstStyle/>
          <a:p>
            <a:pPr>
              <a:defRPr/>
            </a:pPr>
            <a:fld id="{4E91C256-3D92-7A46-9D36-F862E12C8CE3}" type="slidenum">
              <a:rPr lang="en-US" smtClean="0"/>
              <a:pPr>
                <a:defRPr/>
              </a:pPr>
              <a:t>78</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smtClean="0">
                <a:latin typeface="Calibri" charset="0"/>
              </a:rPr>
              <a:t>Summary and Current Status: HTTP/2</a:t>
            </a:r>
            <a:endParaRPr lang="en-US" dirty="0">
              <a:latin typeface="Calibri" charset="0"/>
            </a:endParaRPr>
          </a:p>
        </p:txBody>
      </p:sp>
      <p:sp>
        <p:nvSpPr>
          <p:cNvPr id="3" name="Content Placeholder 2"/>
          <p:cNvSpPr>
            <a:spLocks noGrp="1"/>
          </p:cNvSpPr>
          <p:nvPr>
            <p:ph idx="1"/>
          </p:nvPr>
        </p:nvSpPr>
        <p:spPr/>
        <p:txBody>
          <a:bodyPr/>
          <a:lstStyle/>
          <a:p>
            <a:r>
              <a:rPr lang="x-none" dirty="0" smtClean="0"/>
              <a:t>December 2015 Submit HTTP/2 to IESG for consideration as a Proposed Standard </a:t>
            </a:r>
            <a:r>
              <a:rPr lang="x-none" b="1" dirty="0" smtClean="0"/>
              <a:t>DONE</a:t>
            </a:r>
          </a:p>
          <a:p>
            <a:r>
              <a:rPr lang="x-none" dirty="0" smtClean="0"/>
              <a:t>January 2015 Submit HTTP/2 to RFC Editor </a:t>
            </a:r>
            <a:r>
              <a:rPr lang="x-none" b="1" dirty="0" smtClean="0"/>
              <a:t>DONE</a:t>
            </a:r>
            <a:endParaRPr lang="x-none" dirty="0" smtClean="0"/>
          </a:p>
          <a:p>
            <a:r>
              <a:rPr lang="x-none" dirty="0" smtClean="0"/>
              <a:t>February 2015 Publish HTTP/2 as an RFC</a:t>
            </a:r>
            <a:endParaRPr lang="en-GB" dirty="0" smtClean="0"/>
          </a:p>
          <a:p>
            <a:endParaRPr lang="en-US" dirty="0" smtClean="0"/>
          </a:p>
          <a:p>
            <a:endParaRPr lang="en-US" dirty="0" smtClean="0"/>
          </a:p>
          <a:p>
            <a:pPr lvl="2"/>
            <a:endParaRPr lang="en-US" dirty="0"/>
          </a:p>
        </p:txBody>
      </p:sp>
      <p:sp>
        <p:nvSpPr>
          <p:cNvPr id="2" name="Slide Number Placeholder 1"/>
          <p:cNvSpPr>
            <a:spLocks noGrp="1"/>
          </p:cNvSpPr>
          <p:nvPr>
            <p:ph type="sldNum" sz="quarter" idx="12"/>
          </p:nvPr>
        </p:nvSpPr>
        <p:spPr/>
        <p:txBody>
          <a:bodyPr/>
          <a:lstStyle/>
          <a:p>
            <a:pPr>
              <a:defRPr/>
            </a:pPr>
            <a:fld id="{4E91C256-3D92-7A46-9D36-F862E12C8CE3}" type="slidenum">
              <a:rPr lang="en-US" smtClean="0"/>
              <a:pPr>
                <a:defRPr/>
              </a:pPr>
              <a:t>79</a:t>
            </a:fld>
            <a:endParaRPr lang="en-US"/>
          </a:p>
        </p:txBody>
      </p:sp>
    </p:spTree>
    <p:extLst>
      <p:ext uri="{BB962C8B-B14F-4D97-AF65-F5344CB8AC3E}">
        <p14:creationId xmlns:p14="http://schemas.microsoft.com/office/powerpoint/2010/main" val="22027830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HTTP/2?</a:t>
            </a:r>
            <a:endParaRPr lang="en-US" dirty="0"/>
          </a:p>
        </p:txBody>
      </p:sp>
      <p:sp>
        <p:nvSpPr>
          <p:cNvPr id="5" name="Content Placeholder 4"/>
          <p:cNvSpPr>
            <a:spLocks noGrp="1"/>
          </p:cNvSpPr>
          <p:nvPr>
            <p:ph idx="1"/>
          </p:nvPr>
        </p:nvSpPr>
        <p:spPr>
          <a:xfrm>
            <a:off x="531151" y="1970853"/>
            <a:ext cx="11126522" cy="3962400"/>
          </a:xfrm>
        </p:spPr>
        <p:txBody>
          <a:bodyPr/>
          <a:lstStyle/>
          <a:p>
            <a:r>
              <a:rPr lang="en-US" dirty="0" smtClean="0"/>
              <a:t>Inefficient use of TCP sockets</a:t>
            </a:r>
          </a:p>
          <a:p>
            <a:pPr marL="0" indent="0">
              <a:buNone/>
            </a:pPr>
            <a:endParaRPr lang="en-US" dirty="0"/>
          </a:p>
        </p:txBody>
      </p:sp>
      <p:sp>
        <p:nvSpPr>
          <p:cNvPr id="6" name="Text Placeholder 5"/>
          <p:cNvSpPr>
            <a:spLocks noGrp="1"/>
          </p:cNvSpPr>
          <p:nvPr>
            <p:ph type="body" sz="quarter" idx="13"/>
          </p:nvPr>
        </p:nvSpPr>
        <p:spPr>
          <a:xfrm>
            <a:off x="449495" y="1326708"/>
            <a:ext cx="11125199" cy="343299"/>
          </a:xfrm>
        </p:spPr>
        <p:txBody>
          <a:bodyPr/>
          <a:lstStyle/>
          <a:p>
            <a:r>
              <a:rPr lang="en-US" dirty="0" smtClean="0"/>
              <a:t>Problems in HTTP/1.1</a:t>
            </a:r>
            <a:endParaRPr lang="en-US" dirty="0"/>
          </a:p>
        </p:txBody>
      </p:sp>
      <p:grpSp>
        <p:nvGrpSpPr>
          <p:cNvPr id="86" name="Group 85"/>
          <p:cNvGrpSpPr/>
          <p:nvPr/>
        </p:nvGrpSpPr>
        <p:grpSpPr>
          <a:xfrm>
            <a:off x="6390216" y="2781035"/>
            <a:ext cx="2469516" cy="2548870"/>
            <a:chOff x="6125587" y="1304157"/>
            <a:chExt cx="3964151" cy="3290667"/>
          </a:xfrm>
        </p:grpSpPr>
        <p:sp>
          <p:nvSpPr>
            <p:cNvPr id="87" name="TextBox 86"/>
            <p:cNvSpPr txBox="1"/>
            <p:nvPr/>
          </p:nvSpPr>
          <p:spPr>
            <a:xfrm>
              <a:off x="6125587" y="1304158"/>
              <a:ext cx="803727" cy="314055"/>
            </a:xfrm>
            <a:prstGeom prst="rect">
              <a:avLst/>
            </a:prstGeom>
            <a:noFill/>
          </p:spPr>
          <p:txBody>
            <a:bodyPr wrap="none" lIns="0" tIns="0" rIns="0" bIns="0" rtlCol="0">
              <a:noAutofit/>
            </a:bodyPr>
            <a:lstStyle/>
            <a:p>
              <a:pPr algn="ctr">
                <a:lnSpc>
                  <a:spcPct val="90000"/>
                </a:lnSpc>
              </a:pPr>
              <a:r>
                <a:rPr lang="en-US" dirty="0" smtClean="0"/>
                <a:t>Client</a:t>
              </a:r>
            </a:p>
          </p:txBody>
        </p:sp>
        <p:sp>
          <p:nvSpPr>
            <p:cNvPr id="88" name="TextBox 87"/>
            <p:cNvSpPr txBox="1"/>
            <p:nvPr/>
          </p:nvSpPr>
          <p:spPr>
            <a:xfrm>
              <a:off x="9245143" y="1304157"/>
              <a:ext cx="844595" cy="398182"/>
            </a:xfrm>
            <a:prstGeom prst="rect">
              <a:avLst/>
            </a:prstGeom>
            <a:noFill/>
          </p:spPr>
          <p:txBody>
            <a:bodyPr wrap="none" lIns="0" tIns="0" rIns="0" bIns="0" rtlCol="0">
              <a:noAutofit/>
            </a:bodyPr>
            <a:lstStyle/>
            <a:p>
              <a:pPr algn="ctr">
                <a:lnSpc>
                  <a:spcPct val="90000"/>
                </a:lnSpc>
              </a:pPr>
              <a:r>
                <a:rPr lang="en-US" dirty="0" smtClean="0"/>
                <a:t>Server</a:t>
              </a:r>
            </a:p>
          </p:txBody>
        </p:sp>
        <p:cxnSp>
          <p:nvCxnSpPr>
            <p:cNvPr id="89" name="Straight Connector 88"/>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5268301" y="5738027"/>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5" name="TextBox 14"/>
          <p:cNvSpPr txBox="1"/>
          <p:nvPr/>
        </p:nvSpPr>
        <p:spPr>
          <a:xfrm>
            <a:off x="5234773" y="5373521"/>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 name="TextBox 1"/>
          <p:cNvSpPr txBox="1"/>
          <p:nvPr/>
        </p:nvSpPr>
        <p:spPr>
          <a:xfrm>
            <a:off x="2504795" y="5738027"/>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3" name="TextBox 2"/>
          <p:cNvSpPr txBox="1"/>
          <p:nvPr/>
        </p:nvSpPr>
        <p:spPr>
          <a:xfrm>
            <a:off x="2516554" y="3797915"/>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1" name="TextBox 10"/>
          <p:cNvSpPr txBox="1"/>
          <p:nvPr/>
        </p:nvSpPr>
        <p:spPr>
          <a:xfrm>
            <a:off x="9889823" y="2445716"/>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22" name="TextBox 21"/>
          <p:cNvSpPr txBox="1"/>
          <p:nvPr/>
        </p:nvSpPr>
        <p:spPr>
          <a:xfrm>
            <a:off x="6209069" y="2128243"/>
            <a:ext cx="902640" cy="973192"/>
          </a:xfrm>
          <a:prstGeom prst="rect">
            <a:avLst/>
          </a:prstGeom>
          <a:noFill/>
        </p:spPr>
        <p:txBody>
          <a:bodyPr wrap="none" lIns="0" tIns="0" rIns="0" bIns="0" rtlCol="0">
            <a:noAutofit/>
          </a:bodyPr>
          <a:lstStyle/>
          <a:p>
            <a:pPr>
              <a:lnSpc>
                <a:spcPct val="90000"/>
              </a:lnSpc>
            </a:pPr>
            <a:endParaRPr lang="en-US" dirty="0" smtClean="0"/>
          </a:p>
        </p:txBody>
      </p:sp>
      <p:sp>
        <p:nvSpPr>
          <p:cNvPr id="8" name="TextBox 7"/>
          <p:cNvSpPr txBox="1"/>
          <p:nvPr/>
        </p:nvSpPr>
        <p:spPr>
          <a:xfrm>
            <a:off x="7196874" y="5573411"/>
            <a:ext cx="914400" cy="914400"/>
          </a:xfrm>
          <a:prstGeom prst="rect">
            <a:avLst/>
          </a:prstGeom>
          <a:noFill/>
        </p:spPr>
        <p:txBody>
          <a:bodyPr wrap="none" lIns="0" tIns="0" rIns="0" bIns="0" rtlCol="0">
            <a:noAutofit/>
          </a:bodyPr>
          <a:lstStyle/>
          <a:p>
            <a:pPr>
              <a:lnSpc>
                <a:spcPct val="90000"/>
              </a:lnSpc>
            </a:pPr>
            <a:endParaRPr lang="en-US" dirty="0" smtClean="0"/>
          </a:p>
        </p:txBody>
      </p:sp>
      <p:grpSp>
        <p:nvGrpSpPr>
          <p:cNvPr id="18" name="Group 17"/>
          <p:cNvGrpSpPr/>
          <p:nvPr/>
        </p:nvGrpSpPr>
        <p:grpSpPr>
          <a:xfrm>
            <a:off x="2990597" y="2745718"/>
            <a:ext cx="2364154" cy="2652228"/>
            <a:chOff x="3081315" y="2745718"/>
            <a:chExt cx="2364154" cy="2652228"/>
          </a:xfrm>
        </p:grpSpPr>
        <p:cxnSp>
          <p:nvCxnSpPr>
            <p:cNvPr id="119" name="Straight Arrow Connector 118"/>
            <p:cNvCxnSpPr/>
            <p:nvPr/>
          </p:nvCxnSpPr>
          <p:spPr>
            <a:xfrm>
              <a:off x="3332600" y="3099802"/>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3081315" y="2745718"/>
              <a:ext cx="2364154" cy="2652228"/>
              <a:chOff x="3094828" y="2759228"/>
              <a:chExt cx="2364154" cy="2652228"/>
            </a:xfrm>
          </p:grpSpPr>
          <p:sp>
            <p:nvSpPr>
              <p:cNvPr id="46" name="TextBox 45"/>
              <p:cNvSpPr txBox="1"/>
              <p:nvPr/>
            </p:nvSpPr>
            <p:spPr>
              <a:xfrm>
                <a:off x="3094828" y="2759228"/>
                <a:ext cx="479330" cy="246585"/>
              </a:xfrm>
              <a:prstGeom prst="rect">
                <a:avLst/>
              </a:prstGeom>
              <a:noFill/>
            </p:spPr>
            <p:txBody>
              <a:bodyPr wrap="none" lIns="0" tIns="0" rIns="0" bIns="0" rtlCol="0">
                <a:noAutofit/>
              </a:bodyPr>
              <a:lstStyle/>
              <a:p>
                <a:pPr algn="ctr">
                  <a:lnSpc>
                    <a:spcPct val="90000"/>
                  </a:lnSpc>
                </a:pPr>
                <a:r>
                  <a:rPr lang="en-US" dirty="0" smtClean="0"/>
                  <a:t>Client</a:t>
                </a:r>
              </a:p>
            </p:txBody>
          </p:sp>
          <p:sp>
            <p:nvSpPr>
              <p:cNvPr id="47" name="TextBox 46"/>
              <p:cNvSpPr txBox="1"/>
              <p:nvPr/>
            </p:nvSpPr>
            <p:spPr>
              <a:xfrm>
                <a:off x="4955279" y="2759228"/>
                <a:ext cx="503703" cy="312639"/>
              </a:xfrm>
              <a:prstGeom prst="rect">
                <a:avLst/>
              </a:prstGeom>
              <a:noFill/>
            </p:spPr>
            <p:txBody>
              <a:bodyPr wrap="none" lIns="0" tIns="0" rIns="0" bIns="0" rtlCol="0">
                <a:noAutofit/>
              </a:bodyPr>
              <a:lstStyle/>
              <a:p>
                <a:pPr algn="ctr">
                  <a:lnSpc>
                    <a:spcPct val="90000"/>
                  </a:lnSpc>
                </a:pPr>
                <a:r>
                  <a:rPr lang="en-US" dirty="0" smtClean="0"/>
                  <a:t>Server</a:t>
                </a:r>
              </a:p>
            </p:txBody>
          </p:sp>
          <p:cxnSp>
            <p:nvCxnSpPr>
              <p:cNvPr id="48" name="Straight Connector 47"/>
              <p:cNvCxnSpPr/>
              <p:nvPr/>
            </p:nvCxnSpPr>
            <p:spPr>
              <a:xfrm>
                <a:off x="3326013" y="2995357"/>
                <a:ext cx="21389" cy="241609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5184444" y="3004389"/>
                <a:ext cx="22689" cy="2407067"/>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3328820" y="4043182"/>
                <a:ext cx="1875214" cy="305151"/>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334467" y="4235568"/>
                <a:ext cx="1871053" cy="313267"/>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333026" y="3563961"/>
                <a:ext cx="1865821" cy="31884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338167" y="4374915"/>
                <a:ext cx="1859354" cy="32185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38748" y="4385374"/>
                <a:ext cx="1859971" cy="332408"/>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341569" y="4594535"/>
                <a:ext cx="1867455" cy="344403"/>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1" name="Straight Arrow Connector 120"/>
            <p:cNvCxnSpPr/>
            <p:nvPr/>
          </p:nvCxnSpPr>
          <p:spPr>
            <a:xfrm flipH="1">
              <a:off x="3318326" y="4827996"/>
              <a:ext cx="1867455" cy="344403"/>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4242529" y="4309681"/>
            <a:ext cx="914400" cy="914400"/>
          </a:xfrm>
          <a:prstGeom prst="rect">
            <a:avLst/>
          </a:prstGeom>
          <a:noFill/>
        </p:spPr>
        <p:txBody>
          <a:bodyPr wrap="none" lIns="0" tIns="0" rIns="0" bIns="0" rtlCol="0">
            <a:noAutofit/>
          </a:bodyPr>
          <a:lstStyle/>
          <a:p>
            <a:pPr>
              <a:lnSpc>
                <a:spcPct val="90000"/>
              </a:lnSpc>
            </a:pPr>
            <a:endParaRPr lang="en-US" dirty="0" smtClean="0"/>
          </a:p>
        </p:txBody>
      </p:sp>
      <p:grpSp>
        <p:nvGrpSpPr>
          <p:cNvPr id="127" name="Group 126"/>
          <p:cNvGrpSpPr/>
          <p:nvPr/>
        </p:nvGrpSpPr>
        <p:grpSpPr>
          <a:xfrm>
            <a:off x="9888273" y="4184545"/>
            <a:ext cx="1292732" cy="1757732"/>
            <a:chOff x="6125585" y="1205894"/>
            <a:chExt cx="3964153" cy="3388930"/>
          </a:xfrm>
        </p:grpSpPr>
        <p:sp>
          <p:nvSpPr>
            <p:cNvPr id="128" name="TextBox 127"/>
            <p:cNvSpPr txBox="1"/>
            <p:nvPr/>
          </p:nvSpPr>
          <p:spPr>
            <a:xfrm>
              <a:off x="6125585" y="1225547"/>
              <a:ext cx="1196828" cy="569933"/>
            </a:xfrm>
            <a:prstGeom prst="rect">
              <a:avLst/>
            </a:prstGeom>
            <a:noFill/>
          </p:spPr>
          <p:txBody>
            <a:bodyPr wrap="none" lIns="0" tIns="0" rIns="0" bIns="0" rtlCol="0">
              <a:noAutofit/>
            </a:bodyPr>
            <a:lstStyle/>
            <a:p>
              <a:pPr algn="ctr">
                <a:lnSpc>
                  <a:spcPct val="90000"/>
                </a:lnSpc>
              </a:pPr>
              <a:r>
                <a:rPr lang="en-US" sz="1400" dirty="0" smtClean="0"/>
                <a:t>Client</a:t>
              </a:r>
            </a:p>
          </p:txBody>
        </p:sp>
        <p:sp>
          <p:nvSpPr>
            <p:cNvPr id="129" name="TextBox 128"/>
            <p:cNvSpPr txBox="1"/>
            <p:nvPr/>
          </p:nvSpPr>
          <p:spPr>
            <a:xfrm>
              <a:off x="9245142" y="1205894"/>
              <a:ext cx="844596" cy="398181"/>
            </a:xfrm>
            <a:prstGeom prst="rect">
              <a:avLst/>
            </a:prstGeom>
            <a:noFill/>
          </p:spPr>
          <p:txBody>
            <a:bodyPr wrap="none" lIns="0" tIns="0" rIns="0" bIns="0" rtlCol="0">
              <a:noAutofit/>
            </a:bodyPr>
            <a:lstStyle/>
            <a:p>
              <a:pPr algn="ctr">
                <a:lnSpc>
                  <a:spcPct val="90000"/>
                </a:lnSpc>
              </a:pPr>
              <a:r>
                <a:rPr lang="en-US" sz="1400" dirty="0" smtClean="0"/>
                <a:t>Server</a:t>
              </a:r>
            </a:p>
          </p:txBody>
        </p:sp>
        <p:cxnSp>
          <p:nvCxnSpPr>
            <p:cNvPr id="182" name="Straight Connector 181"/>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0137746" y="4229903"/>
            <a:ext cx="914400" cy="914400"/>
          </a:xfrm>
          <a:prstGeom prst="rect">
            <a:avLst/>
          </a:prstGeom>
          <a:noFill/>
        </p:spPr>
        <p:txBody>
          <a:bodyPr wrap="none" lIns="0" tIns="0" rIns="0" bIns="0" rtlCol="0">
            <a:noAutofit/>
          </a:bodyPr>
          <a:lstStyle/>
          <a:p>
            <a:pPr>
              <a:lnSpc>
                <a:spcPct val="90000"/>
              </a:lnSpc>
            </a:pPr>
            <a:endParaRPr lang="en-US" dirty="0" smtClean="0"/>
          </a:p>
        </p:txBody>
      </p:sp>
      <p:grpSp>
        <p:nvGrpSpPr>
          <p:cNvPr id="190" name="Group 189"/>
          <p:cNvGrpSpPr/>
          <p:nvPr/>
        </p:nvGrpSpPr>
        <p:grpSpPr>
          <a:xfrm>
            <a:off x="9949955" y="923538"/>
            <a:ext cx="1292732" cy="1757732"/>
            <a:chOff x="6125585" y="1205894"/>
            <a:chExt cx="3964153" cy="3388930"/>
          </a:xfrm>
        </p:grpSpPr>
        <p:sp>
          <p:nvSpPr>
            <p:cNvPr id="191" name="TextBox 190"/>
            <p:cNvSpPr txBox="1"/>
            <p:nvPr/>
          </p:nvSpPr>
          <p:spPr>
            <a:xfrm>
              <a:off x="6125585" y="1225547"/>
              <a:ext cx="1196828" cy="569933"/>
            </a:xfrm>
            <a:prstGeom prst="rect">
              <a:avLst/>
            </a:prstGeom>
            <a:noFill/>
          </p:spPr>
          <p:txBody>
            <a:bodyPr wrap="none" lIns="0" tIns="0" rIns="0" bIns="0" rtlCol="0">
              <a:noAutofit/>
            </a:bodyPr>
            <a:lstStyle/>
            <a:p>
              <a:pPr algn="ctr">
                <a:lnSpc>
                  <a:spcPct val="90000"/>
                </a:lnSpc>
              </a:pPr>
              <a:r>
                <a:rPr lang="en-US" sz="1400" dirty="0" smtClean="0"/>
                <a:t>Client</a:t>
              </a:r>
            </a:p>
          </p:txBody>
        </p:sp>
        <p:sp>
          <p:nvSpPr>
            <p:cNvPr id="192" name="TextBox 191"/>
            <p:cNvSpPr txBox="1"/>
            <p:nvPr/>
          </p:nvSpPr>
          <p:spPr>
            <a:xfrm>
              <a:off x="9245142" y="1205894"/>
              <a:ext cx="844596" cy="398181"/>
            </a:xfrm>
            <a:prstGeom prst="rect">
              <a:avLst/>
            </a:prstGeom>
            <a:noFill/>
          </p:spPr>
          <p:txBody>
            <a:bodyPr wrap="none" lIns="0" tIns="0" rIns="0" bIns="0" rtlCol="0">
              <a:noAutofit/>
            </a:bodyPr>
            <a:lstStyle/>
            <a:p>
              <a:pPr algn="ctr">
                <a:lnSpc>
                  <a:spcPct val="90000"/>
                </a:lnSpc>
              </a:pPr>
              <a:r>
                <a:rPr lang="en-US" sz="1400" dirty="0" smtClean="0"/>
                <a:t>Server</a:t>
              </a:r>
            </a:p>
          </p:txBody>
        </p:sp>
        <p:cxnSp>
          <p:nvCxnSpPr>
            <p:cNvPr id="193" name="Straight Connector 192"/>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69732" y="4251200"/>
            <a:ext cx="1292732" cy="1757732"/>
            <a:chOff x="6125585" y="1205894"/>
            <a:chExt cx="3964153" cy="3388930"/>
          </a:xfrm>
        </p:grpSpPr>
        <p:sp>
          <p:nvSpPr>
            <p:cNvPr id="202" name="TextBox 201"/>
            <p:cNvSpPr txBox="1"/>
            <p:nvPr/>
          </p:nvSpPr>
          <p:spPr>
            <a:xfrm>
              <a:off x="6125585" y="1225547"/>
              <a:ext cx="1196828" cy="569933"/>
            </a:xfrm>
            <a:prstGeom prst="rect">
              <a:avLst/>
            </a:prstGeom>
            <a:noFill/>
          </p:spPr>
          <p:txBody>
            <a:bodyPr wrap="none" lIns="0" tIns="0" rIns="0" bIns="0" rtlCol="0">
              <a:noAutofit/>
            </a:bodyPr>
            <a:lstStyle/>
            <a:p>
              <a:pPr>
                <a:lnSpc>
                  <a:spcPct val="90000"/>
                </a:lnSpc>
              </a:pPr>
              <a:r>
                <a:rPr lang="en-US" sz="1400" dirty="0" smtClean="0"/>
                <a:t>Client</a:t>
              </a:r>
            </a:p>
          </p:txBody>
        </p:sp>
        <p:sp>
          <p:nvSpPr>
            <p:cNvPr id="203" name="TextBox 202"/>
            <p:cNvSpPr txBox="1"/>
            <p:nvPr/>
          </p:nvSpPr>
          <p:spPr>
            <a:xfrm>
              <a:off x="9245142" y="1205894"/>
              <a:ext cx="844596" cy="398181"/>
            </a:xfrm>
            <a:prstGeom prst="rect">
              <a:avLst/>
            </a:prstGeom>
            <a:noFill/>
          </p:spPr>
          <p:txBody>
            <a:bodyPr wrap="none" lIns="0" tIns="0" rIns="0" bIns="0" rtlCol="0">
              <a:noAutofit/>
            </a:bodyPr>
            <a:lstStyle/>
            <a:p>
              <a:pPr>
                <a:lnSpc>
                  <a:spcPct val="90000"/>
                </a:lnSpc>
              </a:pPr>
              <a:r>
                <a:rPr lang="en-US" sz="1400" dirty="0" smtClean="0"/>
                <a:t>Server</a:t>
              </a:r>
            </a:p>
          </p:txBody>
        </p:sp>
        <p:cxnSp>
          <p:nvCxnSpPr>
            <p:cNvPr id="204" name="Straight Connector 203"/>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p:nvGrpSpPr>
        <p:grpSpPr>
          <a:xfrm>
            <a:off x="7267415" y="610989"/>
            <a:ext cx="1292732" cy="1441591"/>
            <a:chOff x="6125585" y="1205894"/>
            <a:chExt cx="3964153" cy="3388930"/>
          </a:xfrm>
        </p:grpSpPr>
        <p:sp>
          <p:nvSpPr>
            <p:cNvPr id="213" name="TextBox 212"/>
            <p:cNvSpPr txBox="1"/>
            <p:nvPr/>
          </p:nvSpPr>
          <p:spPr>
            <a:xfrm>
              <a:off x="6125585" y="1225547"/>
              <a:ext cx="1196828" cy="569933"/>
            </a:xfrm>
            <a:prstGeom prst="rect">
              <a:avLst/>
            </a:prstGeom>
            <a:noFill/>
          </p:spPr>
          <p:txBody>
            <a:bodyPr wrap="none" lIns="0" tIns="0" rIns="0" bIns="0" rtlCol="0">
              <a:noAutofit/>
            </a:bodyPr>
            <a:lstStyle/>
            <a:p>
              <a:pPr algn="ctr">
                <a:lnSpc>
                  <a:spcPct val="90000"/>
                </a:lnSpc>
              </a:pPr>
              <a:r>
                <a:rPr lang="en-US" sz="1400" dirty="0" smtClean="0"/>
                <a:t>Client</a:t>
              </a:r>
            </a:p>
          </p:txBody>
        </p:sp>
        <p:sp>
          <p:nvSpPr>
            <p:cNvPr id="214" name="TextBox 213"/>
            <p:cNvSpPr txBox="1"/>
            <p:nvPr/>
          </p:nvSpPr>
          <p:spPr>
            <a:xfrm>
              <a:off x="9245142" y="1205894"/>
              <a:ext cx="844596" cy="398181"/>
            </a:xfrm>
            <a:prstGeom prst="rect">
              <a:avLst/>
            </a:prstGeom>
            <a:noFill/>
          </p:spPr>
          <p:txBody>
            <a:bodyPr wrap="none" lIns="0" tIns="0" rIns="0" bIns="0" rtlCol="0">
              <a:noAutofit/>
            </a:bodyPr>
            <a:lstStyle/>
            <a:p>
              <a:pPr algn="ctr">
                <a:lnSpc>
                  <a:spcPct val="90000"/>
                </a:lnSpc>
              </a:pPr>
              <a:r>
                <a:rPr lang="en-US" sz="1400" dirty="0" smtClean="0"/>
                <a:t>Server</a:t>
              </a:r>
            </a:p>
          </p:txBody>
        </p:sp>
        <p:cxnSp>
          <p:nvCxnSpPr>
            <p:cNvPr id="215" name="Straight Connector 214"/>
            <p:cNvCxnSpPr/>
            <p:nvPr/>
          </p:nvCxnSpPr>
          <p:spPr>
            <a:xfrm>
              <a:off x="6513232" y="1604895"/>
              <a:ext cx="21504" cy="2989929"/>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9667441" y="1616398"/>
              <a:ext cx="16407" cy="2978426"/>
            </a:xfrm>
            <a:prstGeom prst="line">
              <a:avLst/>
            </a:prstGeom>
            <a:ln w="28575" cmpd="sng">
              <a:solidFill>
                <a:schemeClr val="accent3"/>
              </a:solidFill>
              <a:miter lim="800000"/>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a:off x="6517938" y="2146931"/>
              <a:ext cx="3144307" cy="388646"/>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a:off x="6527408" y="2460783"/>
              <a:ext cx="3137330" cy="398982"/>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flipH="1">
              <a:off x="6524992" y="2592964"/>
              <a:ext cx="3128558" cy="406080"/>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flipH="1">
              <a:off x="6533612" y="2930769"/>
              <a:ext cx="3117714" cy="409924"/>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a:off x="6534585" y="2772025"/>
              <a:ext cx="3118750" cy="423360"/>
            </a:xfrm>
            <a:prstGeom prst="straightConnector1">
              <a:avLst/>
            </a:prstGeom>
            <a:ln w="19050">
              <a:solidFill>
                <a:srgbClr val="0000FF"/>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flipH="1">
              <a:off x="6539315" y="3262100"/>
              <a:ext cx="3131298" cy="438638"/>
            </a:xfrm>
            <a:prstGeom prst="straightConnector1">
              <a:avLst/>
            </a:prstGeom>
            <a:ln w="19050">
              <a:solidFill>
                <a:srgbClr val="008000"/>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18659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smtClean="0">
                <a:latin typeface="Calibri" charset="0"/>
              </a:rPr>
              <a:t>Summary and Current Status</a:t>
            </a:r>
            <a:endParaRPr lang="en-US" dirty="0">
              <a:latin typeface="Calibri" charset="0"/>
            </a:endParaRPr>
          </a:p>
        </p:txBody>
      </p:sp>
      <p:sp>
        <p:nvSpPr>
          <p:cNvPr id="3" name="Content Placeholder 2"/>
          <p:cNvSpPr>
            <a:spLocks noGrp="1"/>
          </p:cNvSpPr>
          <p:nvPr>
            <p:ph idx="1"/>
          </p:nvPr>
        </p:nvSpPr>
        <p:spPr/>
        <p:txBody>
          <a:bodyPr/>
          <a:lstStyle/>
          <a:p>
            <a:r>
              <a:rPr lang="en-US" dirty="0" smtClean="0"/>
              <a:t>JSR-369 just formed on 22 September</a:t>
            </a:r>
          </a:p>
          <a:p>
            <a:r>
              <a:rPr lang="en-US" dirty="0" smtClean="0"/>
              <a:t>Tentative Delivery Schedule</a:t>
            </a:r>
          </a:p>
          <a:p>
            <a:pPr lvl="1"/>
            <a:r>
              <a:rPr lang="en-GB" dirty="0" smtClean="0"/>
              <a:t>Q3 2015: expert group formed</a:t>
            </a:r>
          </a:p>
          <a:p>
            <a:pPr lvl="1"/>
            <a:r>
              <a:rPr lang="en-GB" dirty="0" smtClean="0"/>
              <a:t>Q2 2015: early draft</a:t>
            </a:r>
          </a:p>
          <a:p>
            <a:pPr lvl="1"/>
            <a:r>
              <a:rPr lang="en-GB" dirty="0" smtClean="0"/>
              <a:t>Q3 2015: public review</a:t>
            </a:r>
          </a:p>
          <a:p>
            <a:pPr lvl="1"/>
            <a:r>
              <a:rPr lang="en-GB" dirty="0" smtClean="0"/>
              <a:t>Q4 2015: proposed final draft</a:t>
            </a:r>
          </a:p>
          <a:p>
            <a:pPr lvl="1"/>
            <a:r>
              <a:rPr lang="en-GB" dirty="0" smtClean="0"/>
              <a:t>Q3 2016: final release</a:t>
            </a:r>
          </a:p>
          <a:p>
            <a:endParaRPr lang="en-US" dirty="0" smtClean="0"/>
          </a:p>
          <a:p>
            <a:endParaRPr lang="en-US" dirty="0" smtClean="0"/>
          </a:p>
          <a:p>
            <a:pPr lvl="2"/>
            <a:endParaRPr lang="en-US" dirty="0"/>
          </a:p>
        </p:txBody>
      </p:sp>
      <p:sp>
        <p:nvSpPr>
          <p:cNvPr id="2" name="Slide Number Placeholder 1"/>
          <p:cNvSpPr>
            <a:spLocks noGrp="1"/>
          </p:cNvSpPr>
          <p:nvPr>
            <p:ph type="sldNum" sz="quarter" idx="12"/>
          </p:nvPr>
        </p:nvSpPr>
        <p:spPr/>
        <p:txBody>
          <a:bodyPr/>
          <a:lstStyle/>
          <a:p>
            <a:pPr>
              <a:defRPr/>
            </a:pPr>
            <a:fld id="{4E91C256-3D92-7A46-9D36-F862E12C8CE3}" type="slidenum">
              <a:rPr lang="en-US" smtClean="0"/>
              <a:pPr>
                <a:defRPr/>
              </a:pPr>
              <a:t>80</a:t>
            </a:fld>
            <a:endParaRPr lang="en-US"/>
          </a:p>
        </p:txBody>
      </p:sp>
    </p:spTree>
    <p:extLst>
      <p:ext uri="{BB962C8B-B14F-4D97-AF65-F5344CB8AC3E}">
        <p14:creationId xmlns:p14="http://schemas.microsoft.com/office/powerpoint/2010/main" val="33445912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Involved</a:t>
            </a:r>
            <a:endParaRPr lang="en-US" dirty="0"/>
          </a:p>
        </p:txBody>
      </p:sp>
      <p:sp>
        <p:nvSpPr>
          <p:cNvPr id="3" name="Content Placeholder 2"/>
          <p:cNvSpPr>
            <a:spLocks noGrp="1"/>
          </p:cNvSpPr>
          <p:nvPr>
            <p:ph idx="1"/>
          </p:nvPr>
        </p:nvSpPr>
        <p:spPr/>
        <p:txBody>
          <a:bodyPr/>
          <a:lstStyle/>
          <a:p>
            <a:r>
              <a:rPr lang="en-US" dirty="0" smtClean="0"/>
              <a:t>Adopt a JSR</a:t>
            </a:r>
          </a:p>
          <a:p>
            <a:pPr lvl="1"/>
            <a:r>
              <a:rPr lang="en-US" dirty="0" smtClean="0"/>
              <a:t>http://</a:t>
            </a:r>
            <a:r>
              <a:rPr lang="en-US" dirty="0" err="1" smtClean="0"/>
              <a:t>glassfish.org</a:t>
            </a:r>
            <a:r>
              <a:rPr lang="en-US" dirty="0" smtClean="0"/>
              <a:t>/</a:t>
            </a:r>
            <a:r>
              <a:rPr lang="en-US" dirty="0" err="1" smtClean="0"/>
              <a:t>adoptajsr</a:t>
            </a:r>
            <a:r>
              <a:rPr lang="en-US" dirty="0" smtClean="0"/>
              <a:t>/</a:t>
            </a:r>
          </a:p>
          <a:p>
            <a:r>
              <a:rPr lang="en-US" dirty="0" smtClean="0"/>
              <a:t>The Aquarium</a:t>
            </a:r>
          </a:p>
          <a:p>
            <a:pPr lvl="1"/>
            <a:r>
              <a:rPr lang="en-US" dirty="0" smtClean="0"/>
              <a:t>http://</a:t>
            </a:r>
            <a:r>
              <a:rPr lang="en-US" dirty="0" err="1" smtClean="0"/>
              <a:t>blogs.oracle.com</a:t>
            </a:r>
            <a:r>
              <a:rPr lang="en-US" dirty="0" smtClean="0"/>
              <a:t>/</a:t>
            </a:r>
            <a:r>
              <a:rPr lang="en-US" dirty="0" err="1" smtClean="0"/>
              <a:t>theaquarium</a:t>
            </a:r>
            <a:r>
              <a:rPr lang="en-US" dirty="0" smtClean="0"/>
              <a:t>/</a:t>
            </a:r>
          </a:p>
          <a:p>
            <a:r>
              <a:rPr lang="en-US" dirty="0" smtClean="0"/>
              <a:t>Java EE 8 Reference Implementation</a:t>
            </a:r>
          </a:p>
          <a:p>
            <a:pPr lvl="1"/>
            <a:r>
              <a:rPr lang="en-US" dirty="0" smtClean="0"/>
              <a:t>http://</a:t>
            </a:r>
            <a:r>
              <a:rPr lang="en-US" smtClean="0"/>
              <a:t>glasfish.org</a:t>
            </a:r>
            <a:endParaRPr lang="en-US" dirty="0"/>
          </a:p>
        </p:txBody>
      </p:sp>
      <p:sp>
        <p:nvSpPr>
          <p:cNvPr id="4" name="Slide Number Placeholder 3"/>
          <p:cNvSpPr>
            <a:spLocks noGrp="1"/>
          </p:cNvSpPr>
          <p:nvPr>
            <p:ph type="sldNum" sz="quarter" idx="12"/>
          </p:nvPr>
        </p:nvSpPr>
        <p:spPr/>
        <p:txBody>
          <a:bodyPr/>
          <a:lstStyle/>
          <a:p>
            <a:pPr>
              <a:defRPr/>
            </a:pPr>
            <a:fld id="{4E91C256-3D92-7A46-9D36-F862E12C8CE3}" type="slidenum">
              <a:rPr lang="en-US" smtClean="0"/>
              <a:pPr>
                <a:defRPr/>
              </a:pPr>
              <a:t>81</a:t>
            </a:fld>
            <a:endParaRPr lang="en-US"/>
          </a:p>
        </p:txBody>
      </p:sp>
    </p:spTree>
    <p:extLst>
      <p:ext uri="{BB962C8B-B14F-4D97-AF65-F5344CB8AC3E}">
        <p14:creationId xmlns:p14="http://schemas.microsoft.com/office/powerpoint/2010/main" val="22252985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6539" y="3978258"/>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3" name="Slide Number Placeholder 2"/>
          <p:cNvSpPr>
            <a:spLocks noGrp="1"/>
          </p:cNvSpPr>
          <p:nvPr>
            <p:ph type="sldNum" sz="quarter" idx="12"/>
          </p:nvPr>
        </p:nvSpPr>
        <p:spPr/>
        <p:txBody>
          <a:bodyPr/>
          <a:lstStyle/>
          <a:p>
            <a:pPr>
              <a:defRPr/>
            </a:pPr>
            <a:fld id="{2016F242-18D7-2840-96A7-3696FCF30150}" type="slidenum">
              <a:rPr lang="en-US" smtClean="0"/>
              <a:pPr>
                <a:defRPr/>
              </a:pPr>
              <a:t>82</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HTTP/2?</a:t>
            </a:r>
            <a:endParaRPr lang="en-US" dirty="0"/>
          </a:p>
        </p:txBody>
      </p:sp>
      <p:sp>
        <p:nvSpPr>
          <p:cNvPr id="5" name="Content Placeholder 4"/>
          <p:cNvSpPr>
            <a:spLocks noGrp="1"/>
          </p:cNvSpPr>
          <p:nvPr>
            <p:ph idx="1"/>
          </p:nvPr>
        </p:nvSpPr>
        <p:spPr/>
        <p:txBody>
          <a:bodyPr/>
          <a:lstStyle/>
          <a:p>
            <a:r>
              <a:rPr lang="en-US" dirty="0" smtClean="0"/>
              <a:t>Much of what we do in web-apps is a hack to work around shortcomings in HTTP/1.1</a:t>
            </a:r>
          </a:p>
          <a:p>
            <a:pPr lvl="1"/>
            <a:r>
              <a:rPr lang="en-US" dirty="0" smtClean="0"/>
              <a:t>File concatenation and image sprites</a:t>
            </a:r>
          </a:p>
          <a:p>
            <a:pPr lvl="1"/>
            <a:r>
              <a:rPr lang="en-US" dirty="0" smtClean="0"/>
              <a:t>Domain </a:t>
            </a:r>
            <a:r>
              <a:rPr lang="en-US" dirty="0" err="1" smtClean="0"/>
              <a:t>sharding</a:t>
            </a:r>
            <a:endParaRPr lang="en-US" dirty="0" smtClean="0"/>
          </a:p>
          <a:p>
            <a:pPr lvl="1"/>
            <a:r>
              <a:rPr lang="en-US" dirty="0" err="1" smtClean="0"/>
              <a:t>Inlined</a:t>
            </a:r>
            <a:r>
              <a:rPr lang="en-US" dirty="0" smtClean="0"/>
              <a:t> assets</a:t>
            </a:r>
          </a:p>
          <a:p>
            <a:pPr marL="0" indent="0">
              <a:buNone/>
            </a:pPr>
            <a:endParaRPr lang="en-US" dirty="0"/>
          </a:p>
        </p:txBody>
      </p:sp>
      <p:sp>
        <p:nvSpPr>
          <p:cNvPr id="6" name="Text Placeholder 5"/>
          <p:cNvSpPr>
            <a:spLocks noGrp="1"/>
          </p:cNvSpPr>
          <p:nvPr>
            <p:ph type="body" sz="quarter" idx="13"/>
          </p:nvPr>
        </p:nvSpPr>
        <p:spPr/>
        <p:txBody>
          <a:bodyPr/>
          <a:lstStyle/>
          <a:p>
            <a:r>
              <a:rPr lang="en-US" dirty="0" smtClean="0"/>
              <a:t>What is an optimization?</a:t>
            </a:r>
            <a:endParaRPr lang="en-US" dirty="0"/>
          </a:p>
        </p:txBody>
      </p:sp>
      <p:sp>
        <p:nvSpPr>
          <p:cNvPr id="2" name="Slide Number Placeholder 1"/>
          <p:cNvSpPr>
            <a:spLocks noGrp="1"/>
          </p:cNvSpPr>
          <p:nvPr>
            <p:ph type="sldNum" sz="quarter" idx="16"/>
          </p:nvPr>
        </p:nvSpPr>
        <p:spPr/>
        <p:txBody>
          <a:bodyPr/>
          <a:lstStyle/>
          <a:p>
            <a:pPr>
              <a:defRPr/>
            </a:pPr>
            <a:fld id="{6624C6AC-8D69-A946-B2C7-330C96B93F97}" type="slidenum">
              <a:rPr lang="en-US" smtClean="0"/>
              <a:pPr>
                <a:defRPr/>
              </a:pPr>
              <a:t>9</a:t>
            </a:fld>
            <a:endParaRPr lang="en-US"/>
          </a:p>
        </p:txBody>
      </p:sp>
    </p:spTree>
    <p:extLst>
      <p:ext uri="{BB962C8B-B14F-4D97-AF65-F5344CB8AC3E}">
        <p14:creationId xmlns:p14="http://schemas.microsoft.com/office/powerpoint/2010/main" val="16576798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IMING" val="|39.3|36.7"/>
</p:tagLst>
</file>

<file path=ppt/theme/theme1.xml><?xml version="1.0" encoding="utf-8"?>
<a:theme xmlns:a="http://schemas.openxmlformats.org/drawingml/2006/main" name="20140731-javaone-2014-template">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Java_16x9_2014-0714" id="{B99EDEF2-DFB1-4D3C-8A0D-D03344A8CC6A}" vid="{B91F7714-C332-46B1-A675-377F1E7D7271}"/>
    </a:ext>
  </a:extLst>
</a:theme>
</file>

<file path=ppt/theme/theme2.xml><?xml version="1.0" encoding="utf-8"?>
<a:theme xmlns:a="http://schemas.openxmlformats.org/drawingml/2006/main" name="Office Theme">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5D979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5D979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themeOverride>
</file>

<file path=ppt/theme/themeOverride2.xml><?xml version="1.0" encoding="utf-8"?>
<a:themeOverride xmlns:a="http://schemas.openxmlformats.org/drawingml/2006/main">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themeOverride>
</file>

<file path=ppt/theme/themeOverride3.xml><?xml version="1.0" encoding="utf-8"?>
<a:themeOverride xmlns:a="http://schemas.openxmlformats.org/drawingml/2006/main">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themeOverride>
</file>

<file path=ppt/theme/themeOverride4.xml><?xml version="1.0" encoding="utf-8"?>
<a:themeOverride xmlns:a="http://schemas.openxmlformats.org/drawingml/2006/main">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themeOverride>
</file>

<file path=ppt/theme/themeOverride5.xml><?xml version="1.0" encoding="utf-8"?>
<a:themeOverride xmlns:a="http://schemas.openxmlformats.org/drawingml/2006/main">
  <a:clrScheme name="Java">
    <a:dk1>
      <a:srgbClr val="5F5F5F"/>
    </a:dk1>
    <a:lt1>
      <a:srgbClr val="FFFFFF"/>
    </a:lt1>
    <a:dk2>
      <a:srgbClr val="7F7F7F"/>
    </a:dk2>
    <a:lt2>
      <a:srgbClr val="DCE3E4"/>
    </a:lt2>
    <a:accent1>
      <a:srgbClr val="46575E"/>
    </a:accent1>
    <a:accent2>
      <a:srgbClr val="5382A1"/>
    </a:accent2>
    <a:accent3>
      <a:srgbClr val="8DA6B1"/>
    </a:accent3>
    <a:accent4>
      <a:srgbClr val="5D979A"/>
    </a:accent4>
    <a:accent5>
      <a:srgbClr val="FFA518"/>
    </a:accent5>
    <a:accent6>
      <a:srgbClr val="F05C25"/>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20140731-javaone-2014-template.pot</Template>
  <TotalTime>5629</TotalTime>
  <Words>4410</Words>
  <Application>Microsoft Macintosh PowerPoint</Application>
  <PresentationFormat>Custom</PresentationFormat>
  <Paragraphs>848</Paragraphs>
  <Slides>82</Slides>
  <Notes>47</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20140731-javaone-2014-template</vt:lpstr>
      <vt:lpstr>HTTP/2 Comes to Java</vt:lpstr>
      <vt:lpstr>PowerPoint Presentation</vt:lpstr>
      <vt:lpstr>Our Plan for Your Time Investment</vt:lpstr>
      <vt:lpstr>Our Plan for Your Time Investment</vt:lpstr>
      <vt:lpstr>Why HTTP/2?</vt:lpstr>
      <vt:lpstr>Why HTTP/2?</vt:lpstr>
      <vt:lpstr>Why HTTP/2?</vt:lpstr>
      <vt:lpstr>Why HTTP/2?</vt:lpstr>
      <vt:lpstr>Why HTTP/2?</vt:lpstr>
      <vt:lpstr>File Concatenation and Image Sprites</vt:lpstr>
      <vt:lpstr>File Concatenation and Image Sprites</vt:lpstr>
      <vt:lpstr>File Concatenation and Image Sprites</vt:lpstr>
      <vt:lpstr>Domain Sharding</vt:lpstr>
      <vt:lpstr>Inlined Assets</vt:lpstr>
      <vt:lpstr>Our Plan for Your Time Investment</vt:lpstr>
      <vt:lpstr>Network Programming Review</vt:lpstr>
      <vt:lpstr>Standing on the Shoulders</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Network Programming Review</vt:lpstr>
      <vt:lpstr>HTTP/2 Big Ticket Feature Review</vt:lpstr>
      <vt:lpstr>HTTP/2 Big Ticket Feature Review</vt:lpstr>
      <vt:lpstr>HTTP/2 Request Response Multiplexing</vt:lpstr>
      <vt:lpstr>HTTP/2 Request Response Multiplexing</vt:lpstr>
      <vt:lpstr>HTTP/2 Request Response Multiplexing</vt:lpstr>
      <vt:lpstr>HTTP/2 Binary Framing</vt:lpstr>
      <vt:lpstr>HTTP/2 Binary Framing</vt:lpstr>
      <vt:lpstr>HTTP/2 Binary Framing</vt:lpstr>
      <vt:lpstr>HTTP/2 Stream Prioritization</vt:lpstr>
      <vt:lpstr>HTTP/2 Server Push</vt:lpstr>
      <vt:lpstr>HTTP/2 Header Compression</vt:lpstr>
      <vt:lpstr>HTTP/2 Upgrade from HTTP/1.1</vt:lpstr>
      <vt:lpstr>HTTP/2 Upgrade from HTTP/1.1</vt:lpstr>
      <vt:lpstr>Criticism of HTTP/2</vt:lpstr>
      <vt:lpstr>Criticism of HTTP/2</vt:lpstr>
      <vt:lpstr>Criticism of HTTP/2</vt:lpstr>
      <vt:lpstr>Criticism of HTTP/2</vt:lpstr>
      <vt:lpstr>Criticism of HTTP/2</vt:lpstr>
      <vt:lpstr>Don't take my word for it</vt:lpstr>
      <vt:lpstr>Don't take my word for it</vt:lpstr>
      <vt:lpstr>Don't take my word for it</vt:lpstr>
      <vt:lpstr>Servlet and Reactive Programming</vt:lpstr>
      <vt:lpstr>Reactive Programming</vt:lpstr>
      <vt:lpstr>Servlet 4.0 and Reactive Programming</vt:lpstr>
      <vt:lpstr>Servlet 4.0 and Reactive Programming</vt:lpstr>
      <vt:lpstr>Our Plan for Your Time Investment</vt:lpstr>
      <vt:lpstr>Our Plan for Your Time Investment</vt:lpstr>
      <vt:lpstr>Servlet 4.0 Big Ticket New Features</vt:lpstr>
      <vt:lpstr>Servlet 4.0 Big Ticket New Features</vt:lpstr>
      <vt:lpstr>Servlet 4.0 Big Ticket New Features</vt:lpstr>
      <vt:lpstr>Servlet 4.0 Big Ticket New Features</vt:lpstr>
      <vt:lpstr>Servlet 4.0 Big Ticket New Features</vt:lpstr>
      <vt:lpstr>Servlet 4.0 Big Ticket New Features</vt:lpstr>
      <vt:lpstr>Servlet 4.0 Big Ticket New Features</vt:lpstr>
      <vt:lpstr>Server Push</vt:lpstr>
      <vt:lpstr>Server Push</vt:lpstr>
      <vt:lpstr>Our Plan for Your Time Investment</vt:lpstr>
      <vt:lpstr>Java SE 9 Support for HTTP/2</vt:lpstr>
      <vt:lpstr>Java SE 9 Support for HTTP/2</vt:lpstr>
      <vt:lpstr>Java SE 9 Support for HTTP/2</vt:lpstr>
      <vt:lpstr>Java SE 9 Support for HTTP/2</vt:lpstr>
      <vt:lpstr>Java SE 9 Support for HTTP/2</vt:lpstr>
      <vt:lpstr>Our Plan for Your Time Investment</vt:lpstr>
      <vt:lpstr>Summary and Current Status</vt:lpstr>
      <vt:lpstr>Summary and Current Status: HTTP/2</vt:lpstr>
      <vt:lpstr>Summary and Current Status</vt:lpstr>
      <vt:lpstr>How to Get Involved</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RWCRAWFO</dc:creator>
  <cp:lastModifiedBy>Ed Burns</cp:lastModifiedBy>
  <cp:revision>362</cp:revision>
  <cp:lastPrinted>2014-10-28T14:24:46Z</cp:lastPrinted>
  <dcterms:created xsi:type="dcterms:W3CDTF">2014-07-21T22:14:47Z</dcterms:created>
  <dcterms:modified xsi:type="dcterms:W3CDTF">2015-03-11T18:09:13Z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